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8404800" cy="32918400"/>
  <p:notesSz cx="6858000" cy="9144000"/>
  <p:defaultTextStyle>
    <a:defPPr>
      <a:defRPr lang="en-US"/>
    </a:defPPr>
    <a:lvl1pPr marL="0" algn="l" defTabSz="2037759" rtl="0" eaLnBrk="1" latinLnBrk="0" hangingPunct="1">
      <a:defRPr sz="8039" kern="1200">
        <a:solidFill>
          <a:schemeClr val="tx1"/>
        </a:solidFill>
        <a:latin typeface="+mn-lt"/>
        <a:ea typeface="+mn-ea"/>
        <a:cs typeface="+mn-cs"/>
      </a:defRPr>
    </a:lvl1pPr>
    <a:lvl2pPr marL="2037759" algn="l" defTabSz="2037759" rtl="0" eaLnBrk="1" latinLnBrk="0" hangingPunct="1">
      <a:defRPr sz="8039" kern="1200">
        <a:solidFill>
          <a:schemeClr val="tx1"/>
        </a:solidFill>
        <a:latin typeface="+mn-lt"/>
        <a:ea typeface="+mn-ea"/>
        <a:cs typeface="+mn-cs"/>
      </a:defRPr>
    </a:lvl2pPr>
    <a:lvl3pPr marL="4075517" algn="l" defTabSz="2037759" rtl="0" eaLnBrk="1" latinLnBrk="0" hangingPunct="1">
      <a:defRPr sz="8039" kern="1200">
        <a:solidFill>
          <a:schemeClr val="tx1"/>
        </a:solidFill>
        <a:latin typeface="+mn-lt"/>
        <a:ea typeface="+mn-ea"/>
        <a:cs typeface="+mn-cs"/>
      </a:defRPr>
    </a:lvl3pPr>
    <a:lvl4pPr marL="6113276" algn="l" defTabSz="2037759" rtl="0" eaLnBrk="1" latinLnBrk="0" hangingPunct="1">
      <a:defRPr sz="8039" kern="1200">
        <a:solidFill>
          <a:schemeClr val="tx1"/>
        </a:solidFill>
        <a:latin typeface="+mn-lt"/>
        <a:ea typeface="+mn-ea"/>
        <a:cs typeface="+mn-cs"/>
      </a:defRPr>
    </a:lvl4pPr>
    <a:lvl5pPr marL="8151035" algn="l" defTabSz="2037759" rtl="0" eaLnBrk="1" latinLnBrk="0" hangingPunct="1">
      <a:defRPr sz="8039" kern="1200">
        <a:solidFill>
          <a:schemeClr val="tx1"/>
        </a:solidFill>
        <a:latin typeface="+mn-lt"/>
        <a:ea typeface="+mn-ea"/>
        <a:cs typeface="+mn-cs"/>
      </a:defRPr>
    </a:lvl5pPr>
    <a:lvl6pPr marL="10188793" algn="l" defTabSz="2037759" rtl="0" eaLnBrk="1" latinLnBrk="0" hangingPunct="1">
      <a:defRPr sz="8039" kern="1200">
        <a:solidFill>
          <a:schemeClr val="tx1"/>
        </a:solidFill>
        <a:latin typeface="+mn-lt"/>
        <a:ea typeface="+mn-ea"/>
        <a:cs typeface="+mn-cs"/>
      </a:defRPr>
    </a:lvl6pPr>
    <a:lvl7pPr marL="12226552" algn="l" defTabSz="2037759" rtl="0" eaLnBrk="1" latinLnBrk="0" hangingPunct="1">
      <a:defRPr sz="8039" kern="1200">
        <a:solidFill>
          <a:schemeClr val="tx1"/>
        </a:solidFill>
        <a:latin typeface="+mn-lt"/>
        <a:ea typeface="+mn-ea"/>
        <a:cs typeface="+mn-cs"/>
      </a:defRPr>
    </a:lvl7pPr>
    <a:lvl8pPr marL="14264311" algn="l" defTabSz="2037759" rtl="0" eaLnBrk="1" latinLnBrk="0" hangingPunct="1">
      <a:defRPr sz="8039" kern="1200">
        <a:solidFill>
          <a:schemeClr val="tx1"/>
        </a:solidFill>
        <a:latin typeface="+mn-lt"/>
        <a:ea typeface="+mn-ea"/>
        <a:cs typeface="+mn-cs"/>
      </a:defRPr>
    </a:lvl8pPr>
    <a:lvl9pPr marL="16302070" algn="l" defTabSz="2037759" rtl="0" eaLnBrk="1" latinLnBrk="0" hangingPunct="1">
      <a:defRPr sz="80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6"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D20"/>
    <a:srgbClr val="339933"/>
    <a:srgbClr val="0066CC"/>
    <a:srgbClr val="FFBF87"/>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88174-9A4B-2E0B-8B9A-17CFD3301B0B}" v="5" dt="2022-09-16T23:18:28.626"/>
    <p1510:client id="{CC81B2CD-223E-272F-2FD8-46247639E169}" v="15" dt="2022-09-18T18:52:53.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283" autoAdjust="0"/>
  </p:normalViewPr>
  <p:slideViewPr>
    <p:cSldViewPr snapToGrid="0" snapToObjects="1">
      <p:cViewPr>
        <p:scale>
          <a:sx n="37" d="100"/>
          <a:sy n="37" d="100"/>
        </p:scale>
        <p:origin x="472" y="144"/>
      </p:cViewPr>
      <p:guideLst>
        <p:guide orient="horz" pos="10306"/>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1" i="0" u="none" strike="noStrike" kern="1200" spc="0" baseline="0">
                <a:solidFill>
                  <a:schemeClr val="tx1"/>
                </a:solidFill>
                <a:latin typeface="+mn-lt"/>
                <a:ea typeface="+mn-ea"/>
                <a:cs typeface="+mn-cs"/>
              </a:defRPr>
            </a:pPr>
            <a:r>
              <a:rPr lang="en-US"/>
              <a:t>RACE</a:t>
            </a:r>
          </a:p>
        </c:rich>
      </c:tx>
      <c:overlay val="0"/>
      <c:spPr>
        <a:noFill/>
        <a:ln>
          <a:noFill/>
        </a:ln>
        <a:effectLst/>
      </c:spPr>
      <c:txPr>
        <a:bodyPr rot="0" spcFirstLastPara="1" vertOverflow="ellipsis" vert="horz" wrap="square" anchor="ctr" anchorCtr="1"/>
        <a:lstStyle/>
        <a:p>
          <a:pPr>
            <a:defRPr sz="336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5154570038842836"/>
          <c:y val="0.15172026995329918"/>
          <c:w val="0.31755082417091235"/>
          <c:h val="0.4964935642495012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DD-45E4-9E8D-0DF06B350A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DD-45E4-9E8D-0DF06B350AE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DD-45E4-9E8D-0DF06B350AED}"/>
              </c:ext>
            </c:extLst>
          </c:dPt>
          <c:dLbls>
            <c:dLbl>
              <c:idx val="1"/>
              <c:layout>
                <c:manualLayout>
                  <c:x val="5.4890433777744996E-2"/>
                  <c:y val="0.1158818702517065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3DD-45E4-9E8D-0DF06B350AED}"/>
                </c:ext>
              </c:extLst>
            </c:dLbl>
            <c:dLbl>
              <c:idx val="2"/>
              <c:layout>
                <c:manualLayout>
                  <c:x val="2.0633420822397202E-2"/>
                  <c:y val="0.125792869641294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3DD-45E4-9E8D-0DF06B350AED}"/>
                </c:ext>
              </c:extLst>
            </c:dLbl>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 and prepost questi'!$B$2:$B$4</c:f>
              <c:strCache>
                <c:ptCount val="3"/>
                <c:pt idx="0">
                  <c:v>White</c:v>
                </c:pt>
                <c:pt idx="1">
                  <c:v>Hispanic</c:v>
                </c:pt>
                <c:pt idx="2">
                  <c:v>American Indian</c:v>
                </c:pt>
              </c:strCache>
            </c:strRef>
          </c:cat>
          <c:val>
            <c:numRef>
              <c:f>'demographics and prepost questi'!$C$2:$C$4</c:f>
              <c:numCache>
                <c:formatCode>General</c:formatCode>
                <c:ptCount val="3"/>
                <c:pt idx="0">
                  <c:v>19</c:v>
                </c:pt>
                <c:pt idx="1">
                  <c:v>2</c:v>
                </c:pt>
                <c:pt idx="2">
                  <c:v>1</c:v>
                </c:pt>
              </c:numCache>
            </c:numRef>
          </c:val>
          <c:extLst>
            <c:ext xmlns:c16="http://schemas.microsoft.com/office/drawing/2014/chart" uri="{C3380CC4-5D6E-409C-BE32-E72D297353CC}">
              <c16:uniqueId val="{00000006-83DD-45E4-9E8D-0DF06B350AE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24037649171408107"/>
          <c:y val="0.63853165779342058"/>
          <c:w val="0.53369629772420446"/>
          <c:h val="0.36146834220657931"/>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b="1">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cap="all" spc="50" baseline="0">
                <a:solidFill>
                  <a:schemeClr val="tx1"/>
                </a:solidFill>
                <a:latin typeface="+mn-lt"/>
                <a:ea typeface="+mn-ea"/>
                <a:cs typeface="+mn-cs"/>
              </a:defRPr>
            </a:pPr>
            <a:r>
              <a:rPr lang="en-US"/>
              <a:t>Incorporate ACEs’ assessment and treatment in your daily work? </a:t>
            </a:r>
          </a:p>
        </c:rich>
      </c:tx>
      <c:overlay val="0"/>
      <c:spPr>
        <a:noFill/>
        <a:ln>
          <a:noFill/>
        </a:ln>
        <a:effectLst/>
      </c:spPr>
      <c:txPr>
        <a:bodyPr rot="0" spcFirstLastPara="1" vertOverflow="ellipsis" vert="horz" wrap="square" anchor="ctr" anchorCtr="1"/>
        <a:lstStyle/>
        <a:p>
          <a:pPr>
            <a:defRPr sz="2880" b="1" i="0" u="none" strike="noStrike" kern="1200" cap="all" spc="50" baseline="0">
              <a:solidFill>
                <a:schemeClr val="tx1"/>
              </a:solidFill>
              <a:latin typeface="+mn-lt"/>
              <a:ea typeface="+mn-ea"/>
              <a:cs typeface="+mn-cs"/>
            </a:defRPr>
          </a:pPr>
          <a:endParaRPr lang="en-US"/>
        </a:p>
      </c:txPr>
    </c:title>
    <c:autoTitleDeleted val="0"/>
    <c:plotArea>
      <c:layout>
        <c:manualLayout>
          <c:layoutTarget val="inner"/>
          <c:xMode val="edge"/>
          <c:yMode val="edge"/>
          <c:x val="0.36081846431269793"/>
          <c:y val="0.43535594536578692"/>
          <c:w val="0.28675798392539503"/>
          <c:h val="0.44763420611376248"/>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F58-47B9-89CD-82E5C003124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F58-47B9-89CD-82E5C003124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F58-47B9-89CD-82E5C0031247}"/>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F58-47B9-89CD-82E5C0031247}"/>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'NEAR EVAL ONLY POST QUESTIONS'!$A$18:$A$21</c:f>
              <c:strCache>
                <c:ptCount val="4"/>
                <c:pt idx="0">
                  <c:v>Yes</c:v>
                </c:pt>
                <c:pt idx="1">
                  <c:v>No</c:v>
                </c:pt>
                <c:pt idx="2">
                  <c:v>Maybe</c:v>
                </c:pt>
                <c:pt idx="3">
                  <c:v>Already doing this</c:v>
                </c:pt>
              </c:strCache>
            </c:strRef>
          </c:cat>
          <c:val>
            <c:numRef>
              <c:f>'NEAR EVAL ONLY POST QUESTIONS'!$B$18:$B$21</c:f>
              <c:numCache>
                <c:formatCode>General</c:formatCode>
                <c:ptCount val="4"/>
                <c:pt idx="0">
                  <c:v>12</c:v>
                </c:pt>
                <c:pt idx="1">
                  <c:v>1</c:v>
                </c:pt>
                <c:pt idx="2">
                  <c:v>2</c:v>
                </c:pt>
                <c:pt idx="3">
                  <c:v>4</c:v>
                </c:pt>
              </c:numCache>
            </c:numRef>
          </c:val>
          <c:extLst>
            <c:ext xmlns:c16="http://schemas.microsoft.com/office/drawing/2014/chart" uri="{C3380CC4-5D6E-409C-BE32-E72D297353CC}">
              <c16:uniqueId val="{00000008-9F58-47B9-89CD-82E5C003124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cap="all" spc="50" baseline="0">
                <a:solidFill>
                  <a:schemeClr val="tx1"/>
                </a:solidFill>
                <a:latin typeface="+mn-lt"/>
                <a:ea typeface="+mn-ea"/>
                <a:cs typeface="+mn-cs"/>
              </a:defRPr>
            </a:pPr>
            <a:r>
              <a:rPr lang="en-US"/>
              <a:t>Seek more information about the causes and effects of ACEs?</a:t>
            </a:r>
          </a:p>
        </c:rich>
      </c:tx>
      <c:overlay val="0"/>
      <c:spPr>
        <a:noFill/>
        <a:ln>
          <a:noFill/>
        </a:ln>
        <a:effectLst/>
      </c:spPr>
      <c:txPr>
        <a:bodyPr rot="0" spcFirstLastPara="1" vertOverflow="ellipsis" vert="horz" wrap="square" anchor="ctr" anchorCtr="1"/>
        <a:lstStyle/>
        <a:p>
          <a:pPr>
            <a:defRPr sz="2880" b="1" i="0" u="none" strike="noStrike" kern="1200" cap="all" spc="50" baseline="0">
              <a:solidFill>
                <a:schemeClr val="tx1"/>
              </a:solidFill>
              <a:latin typeface="+mn-lt"/>
              <a:ea typeface="+mn-ea"/>
              <a:cs typeface="+mn-cs"/>
            </a:defRPr>
          </a:pPr>
          <a:endParaRPr lang="en-US"/>
        </a:p>
      </c:txPr>
    </c:title>
    <c:autoTitleDeleted val="0"/>
    <c:plotArea>
      <c:layout>
        <c:manualLayout>
          <c:layoutTarget val="inner"/>
          <c:xMode val="edge"/>
          <c:yMode val="edge"/>
          <c:x val="0.36916984996830132"/>
          <c:y val="0.50600825486908296"/>
          <c:w val="0.28623256170918626"/>
          <c:h val="0.45795408229072609"/>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FC-409A-AFB5-53D3A84277D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EFC-409A-AFB5-53D3A84277D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EFC-409A-AFB5-53D3A84277D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EFC-409A-AFB5-53D3A84277D8}"/>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'NEAR EVAL ONLY POST QUESTIONS'!$A$34:$A$37</c:f>
              <c:strCache>
                <c:ptCount val="4"/>
                <c:pt idx="0">
                  <c:v>Yes</c:v>
                </c:pt>
                <c:pt idx="1">
                  <c:v>No</c:v>
                </c:pt>
                <c:pt idx="2">
                  <c:v>Maybe</c:v>
                </c:pt>
                <c:pt idx="3">
                  <c:v>Already doing this</c:v>
                </c:pt>
              </c:strCache>
            </c:strRef>
          </c:cat>
          <c:val>
            <c:numRef>
              <c:f>'NEAR EVAL ONLY POST QUESTIONS'!$B$34:$B$37</c:f>
              <c:numCache>
                <c:formatCode>General</c:formatCode>
                <c:ptCount val="4"/>
                <c:pt idx="0">
                  <c:v>12</c:v>
                </c:pt>
                <c:pt idx="1">
                  <c:v>1</c:v>
                </c:pt>
                <c:pt idx="2">
                  <c:v>3</c:v>
                </c:pt>
                <c:pt idx="3">
                  <c:v>3</c:v>
                </c:pt>
              </c:numCache>
            </c:numRef>
          </c:val>
          <c:extLst>
            <c:ext xmlns:c16="http://schemas.microsoft.com/office/drawing/2014/chart" uri="{C3380CC4-5D6E-409C-BE32-E72D297353CC}">
              <c16:uniqueId val="{00000008-4EFC-409A-AFB5-53D3A84277D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1" i="0" u="none" strike="noStrike" kern="1200" cap="all" spc="50" baseline="0">
                <a:solidFill>
                  <a:schemeClr val="tx1"/>
                </a:solidFill>
                <a:latin typeface="+mn-lt"/>
                <a:ea typeface="+mn-ea"/>
                <a:cs typeface="+mn-cs"/>
              </a:defRPr>
            </a:pPr>
            <a:r>
              <a:rPr lang="en-US"/>
              <a:t>ETHNICITY</a:t>
            </a:r>
          </a:p>
        </c:rich>
      </c:tx>
      <c:overlay val="0"/>
      <c:spPr>
        <a:noFill/>
        <a:ln>
          <a:noFill/>
        </a:ln>
        <a:effectLst/>
      </c:spPr>
      <c:txPr>
        <a:bodyPr rot="0" spcFirstLastPara="1" vertOverflow="ellipsis" vert="horz" wrap="square" anchor="ctr" anchorCtr="1"/>
        <a:lstStyle/>
        <a:p>
          <a:pPr>
            <a:defRPr sz="3360" b="1" i="0" u="none" strike="noStrike" kern="1200" cap="all" spc="5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A6B-455D-A511-278442425D7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A6B-455D-A511-278442425D78}"/>
              </c:ext>
            </c:extLst>
          </c:dPt>
          <c:dLbls>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 and prepost questi'!$E$2:$E$3</c:f>
              <c:strCache>
                <c:ptCount val="2"/>
                <c:pt idx="0">
                  <c:v>Hispanic</c:v>
                </c:pt>
                <c:pt idx="1">
                  <c:v>Not Hispanic</c:v>
                </c:pt>
              </c:strCache>
            </c:strRef>
          </c:cat>
          <c:val>
            <c:numRef>
              <c:f>'demographics and prepost questi'!$F$2:$F$3</c:f>
              <c:numCache>
                <c:formatCode>General</c:formatCode>
                <c:ptCount val="2"/>
                <c:pt idx="0">
                  <c:v>7</c:v>
                </c:pt>
                <c:pt idx="1">
                  <c:v>17</c:v>
                </c:pt>
              </c:numCache>
            </c:numRef>
          </c:val>
          <c:extLst>
            <c:ext xmlns:c16="http://schemas.microsoft.com/office/drawing/2014/chart" uri="{C3380CC4-5D6E-409C-BE32-E72D297353CC}">
              <c16:uniqueId val="{00000004-6A6B-455D-A511-278442425D7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US" b="1" dirty="0"/>
              <a:t>The importance of identifying and addressing ACEs </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948265767187205"/>
          <c:y val="0.29729339054136922"/>
          <c:w val="0.73869375936133297"/>
          <c:h val="0.29507806171502982"/>
        </c:manualLayout>
      </c:layout>
      <c:barChart>
        <c:barDir val="col"/>
        <c:grouping val="clustered"/>
        <c:varyColors val="0"/>
        <c:ser>
          <c:idx val="0"/>
          <c:order val="0"/>
          <c:tx>
            <c:strRef>
              <c:f>'demographics and prepost questi'!$Q$2</c:f>
              <c:strCache>
                <c:ptCount val="1"/>
                <c:pt idx="0">
                  <c:v>PRE</c:v>
                </c:pt>
              </c:strCache>
            </c:strRef>
          </c:tx>
          <c:spPr>
            <a:solidFill>
              <a:schemeClr val="accent1"/>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'demographics and prepost questi'!$N$3:$N$6</c:f>
              <c:strCache>
                <c:ptCount val="4"/>
                <c:pt idx="0">
                  <c:v>Very high</c:v>
                </c:pt>
                <c:pt idx="1">
                  <c:v>High</c:v>
                </c:pt>
                <c:pt idx="2">
                  <c:v>Moderate </c:v>
                </c:pt>
                <c:pt idx="3">
                  <c:v>Low</c:v>
                </c:pt>
              </c:strCache>
            </c:strRef>
          </c:cat>
          <c:val>
            <c:numRef>
              <c:f>'demographics and prepost questi'!$Q$3:$Q$6</c:f>
              <c:numCache>
                <c:formatCode>0%</c:formatCode>
                <c:ptCount val="4"/>
                <c:pt idx="0">
                  <c:v>0.15</c:v>
                </c:pt>
                <c:pt idx="1">
                  <c:v>0.55000000000000004</c:v>
                </c:pt>
                <c:pt idx="2">
                  <c:v>0</c:v>
                </c:pt>
                <c:pt idx="3">
                  <c:v>0.3</c:v>
                </c:pt>
              </c:numCache>
            </c:numRef>
          </c:val>
          <c:extLst>
            <c:ext xmlns:c16="http://schemas.microsoft.com/office/drawing/2014/chart" uri="{C3380CC4-5D6E-409C-BE32-E72D297353CC}">
              <c16:uniqueId val="{00000000-43B6-4499-9CDC-1DFE980EDB5D}"/>
            </c:ext>
          </c:extLst>
        </c:ser>
        <c:ser>
          <c:idx val="1"/>
          <c:order val="1"/>
          <c:tx>
            <c:strRef>
              <c:f>'demographics and prepost questi'!$R$2</c:f>
              <c:strCache>
                <c:ptCount val="1"/>
                <c:pt idx="0">
                  <c:v>POST</c:v>
                </c:pt>
              </c:strCache>
            </c:strRef>
          </c:tx>
          <c:spPr>
            <a:solidFill>
              <a:schemeClr val="accent2"/>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'demographics and prepost questi'!$N$3:$N$6</c:f>
              <c:strCache>
                <c:ptCount val="4"/>
                <c:pt idx="0">
                  <c:v>Very high</c:v>
                </c:pt>
                <c:pt idx="1">
                  <c:v>High</c:v>
                </c:pt>
                <c:pt idx="2">
                  <c:v>Moderate </c:v>
                </c:pt>
                <c:pt idx="3">
                  <c:v>Low</c:v>
                </c:pt>
              </c:strCache>
            </c:strRef>
          </c:cat>
          <c:val>
            <c:numRef>
              <c:f>'demographics and prepost questi'!$R$3:$R$6</c:f>
              <c:numCache>
                <c:formatCode>0%</c:formatCode>
                <c:ptCount val="4"/>
                <c:pt idx="0">
                  <c:v>0.65</c:v>
                </c:pt>
                <c:pt idx="1">
                  <c:v>0.25</c:v>
                </c:pt>
                <c:pt idx="2" formatCode="0.00%">
                  <c:v>0.1</c:v>
                </c:pt>
                <c:pt idx="3">
                  <c:v>0</c:v>
                </c:pt>
              </c:numCache>
            </c:numRef>
          </c:val>
          <c:extLst>
            <c:ext xmlns:c16="http://schemas.microsoft.com/office/drawing/2014/chart" uri="{C3380CC4-5D6E-409C-BE32-E72D297353CC}">
              <c16:uniqueId val="{00000001-43B6-4499-9CDC-1DFE980EDB5D}"/>
            </c:ext>
          </c:extLst>
        </c:ser>
        <c:dLbls>
          <c:showLegendKey val="0"/>
          <c:showVal val="0"/>
          <c:showCatName val="0"/>
          <c:showSerName val="0"/>
          <c:showPercent val="0"/>
          <c:showBubbleSize val="0"/>
        </c:dLbls>
        <c:gapWidth val="219"/>
        <c:overlap val="-27"/>
        <c:axId val="600934943"/>
        <c:axId val="600939519"/>
      </c:barChart>
      <c:catAx>
        <c:axId val="60093494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00939519"/>
        <c:crosses val="autoZero"/>
        <c:auto val="1"/>
        <c:lblAlgn val="ctr"/>
        <c:lblOffset val="100"/>
        <c:noMultiLvlLbl val="0"/>
      </c:catAx>
      <c:valAx>
        <c:axId val="600939519"/>
        <c:scaling>
          <c:orientation val="minMax"/>
          <c:max val="1"/>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Percentage responses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00934943"/>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US" b="1"/>
              <a:t>ACEs’ impacts on brains and behavior</a:t>
            </a:r>
          </a:p>
        </c:rich>
      </c:tx>
      <c:layout>
        <c:manualLayout>
          <c:xMode val="edge"/>
          <c:yMode val="edge"/>
          <c:x val="0.24019514665474651"/>
          <c:y val="4.199896556878505E-3"/>
        </c:manualLayout>
      </c:layout>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719813677426144"/>
          <c:y val="0.27704612125773787"/>
          <c:w val="0.74118646414930567"/>
          <c:h val="0.33814017557110881"/>
        </c:manualLayout>
      </c:layout>
      <c:barChart>
        <c:barDir val="col"/>
        <c:grouping val="clustered"/>
        <c:varyColors val="0"/>
        <c:ser>
          <c:idx val="0"/>
          <c:order val="0"/>
          <c:tx>
            <c:strRef>
              <c:f>'demographics and prepost questi'!$Q$24</c:f>
              <c:strCache>
                <c:ptCount val="1"/>
                <c:pt idx="0">
                  <c:v>PRE</c:v>
                </c:pt>
              </c:strCache>
            </c:strRef>
          </c:tx>
          <c:spPr>
            <a:solidFill>
              <a:schemeClr val="accent1"/>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'demographics and prepost questi'!$N$25:$N$29</c:f>
              <c:strCache>
                <c:ptCount val="5"/>
                <c:pt idx="0">
                  <c:v>Very high</c:v>
                </c:pt>
                <c:pt idx="1">
                  <c:v>High</c:v>
                </c:pt>
                <c:pt idx="2">
                  <c:v>Moderate</c:v>
                </c:pt>
                <c:pt idx="3">
                  <c:v>Low</c:v>
                </c:pt>
                <c:pt idx="4">
                  <c:v>Very low</c:v>
                </c:pt>
              </c:strCache>
            </c:strRef>
          </c:cat>
          <c:val>
            <c:numRef>
              <c:f>'demographics and prepost questi'!$Q$25:$Q$29</c:f>
              <c:numCache>
                <c:formatCode>0%</c:formatCode>
                <c:ptCount val="5"/>
                <c:pt idx="0">
                  <c:v>0.27</c:v>
                </c:pt>
                <c:pt idx="1">
                  <c:v>0.27</c:v>
                </c:pt>
                <c:pt idx="2">
                  <c:v>0.09</c:v>
                </c:pt>
                <c:pt idx="3">
                  <c:v>0.32</c:v>
                </c:pt>
                <c:pt idx="4">
                  <c:v>0.05</c:v>
                </c:pt>
              </c:numCache>
            </c:numRef>
          </c:val>
          <c:extLst>
            <c:ext xmlns:c16="http://schemas.microsoft.com/office/drawing/2014/chart" uri="{C3380CC4-5D6E-409C-BE32-E72D297353CC}">
              <c16:uniqueId val="{00000000-B566-42EC-B2A7-A68753EC18DD}"/>
            </c:ext>
          </c:extLst>
        </c:ser>
        <c:ser>
          <c:idx val="1"/>
          <c:order val="1"/>
          <c:tx>
            <c:strRef>
              <c:f>'demographics and prepost questi'!$R$24</c:f>
              <c:strCache>
                <c:ptCount val="1"/>
                <c:pt idx="0">
                  <c:v>POST</c:v>
                </c:pt>
              </c:strCache>
            </c:strRef>
          </c:tx>
          <c:spPr>
            <a:solidFill>
              <a:schemeClr val="accent2"/>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'demographics and prepost questi'!$N$25:$N$29</c:f>
              <c:strCache>
                <c:ptCount val="5"/>
                <c:pt idx="0">
                  <c:v>Very high</c:v>
                </c:pt>
                <c:pt idx="1">
                  <c:v>High</c:v>
                </c:pt>
                <c:pt idx="2">
                  <c:v>Moderate</c:v>
                </c:pt>
                <c:pt idx="3">
                  <c:v>Low</c:v>
                </c:pt>
                <c:pt idx="4">
                  <c:v>Very low</c:v>
                </c:pt>
              </c:strCache>
            </c:strRef>
          </c:cat>
          <c:val>
            <c:numRef>
              <c:f>'demographics and prepost questi'!$R$25:$R$29</c:f>
              <c:numCache>
                <c:formatCode>0%</c:formatCode>
                <c:ptCount val="5"/>
                <c:pt idx="0">
                  <c:v>0.78</c:v>
                </c:pt>
                <c:pt idx="1">
                  <c:v>0.16</c:v>
                </c:pt>
                <c:pt idx="2">
                  <c:v>0.05</c:v>
                </c:pt>
                <c:pt idx="3">
                  <c:v>0</c:v>
                </c:pt>
                <c:pt idx="4">
                  <c:v>0</c:v>
                </c:pt>
              </c:numCache>
            </c:numRef>
          </c:val>
          <c:extLst>
            <c:ext xmlns:c16="http://schemas.microsoft.com/office/drawing/2014/chart" uri="{C3380CC4-5D6E-409C-BE32-E72D297353CC}">
              <c16:uniqueId val="{00000001-B566-42EC-B2A7-A68753EC18DD}"/>
            </c:ext>
          </c:extLst>
        </c:ser>
        <c:dLbls>
          <c:showLegendKey val="0"/>
          <c:showVal val="0"/>
          <c:showCatName val="0"/>
          <c:showSerName val="0"/>
          <c:showPercent val="0"/>
          <c:showBubbleSize val="0"/>
        </c:dLbls>
        <c:gapWidth val="219"/>
        <c:overlap val="-27"/>
        <c:axId val="463298655"/>
        <c:axId val="463299903"/>
      </c:barChart>
      <c:catAx>
        <c:axId val="46329865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299903"/>
        <c:crosses val="autoZero"/>
        <c:auto val="1"/>
        <c:lblAlgn val="ctr"/>
        <c:lblOffset val="100"/>
        <c:noMultiLvlLbl val="0"/>
      </c:catAx>
      <c:valAx>
        <c:axId val="463299903"/>
        <c:scaling>
          <c:orientation val="minMax"/>
          <c:max val="1"/>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Percentage responses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298655"/>
        <c:crosses val="autoZero"/>
        <c:crossBetween val="between"/>
        <c:majorUnit val="0.2"/>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US" sz="2400" b="1" dirty="0"/>
              <a:t>How ACEs may have impacted your own life or your family’s</a:t>
            </a:r>
          </a:p>
        </c:rich>
      </c:tx>
      <c:layout>
        <c:manualLayout>
          <c:xMode val="edge"/>
          <c:yMode val="edge"/>
          <c:x val="0.13051495928317974"/>
          <c:y val="1.9650126079099162E-2"/>
        </c:manualLayout>
      </c:layout>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'demographics and prepost questi'!$O$49</c:f>
              <c:strCache>
                <c:ptCount val="1"/>
                <c:pt idx="0">
                  <c:v>PRE</c:v>
                </c:pt>
              </c:strCache>
            </c:strRef>
          </c:tx>
          <c:spPr>
            <a:solidFill>
              <a:schemeClr val="accent1"/>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'demographics and prepost questi'!$N$50:$N$54</c:f>
              <c:strCache>
                <c:ptCount val="5"/>
                <c:pt idx="0">
                  <c:v>Very high</c:v>
                </c:pt>
                <c:pt idx="1">
                  <c:v>High</c:v>
                </c:pt>
                <c:pt idx="2">
                  <c:v>Moderate</c:v>
                </c:pt>
                <c:pt idx="3">
                  <c:v>Low</c:v>
                </c:pt>
                <c:pt idx="4">
                  <c:v>Very low</c:v>
                </c:pt>
              </c:strCache>
            </c:strRef>
          </c:cat>
          <c:val>
            <c:numRef>
              <c:f>'demographics and prepost questi'!$O$50:$O$54</c:f>
              <c:numCache>
                <c:formatCode>0%</c:formatCode>
                <c:ptCount val="5"/>
                <c:pt idx="0">
                  <c:v>0.14000000000000001</c:v>
                </c:pt>
                <c:pt idx="1">
                  <c:v>0.14000000000000001</c:v>
                </c:pt>
                <c:pt idx="2">
                  <c:v>0.36</c:v>
                </c:pt>
                <c:pt idx="3">
                  <c:v>0.18</c:v>
                </c:pt>
                <c:pt idx="4">
                  <c:v>0.18</c:v>
                </c:pt>
              </c:numCache>
            </c:numRef>
          </c:val>
          <c:extLst>
            <c:ext xmlns:c16="http://schemas.microsoft.com/office/drawing/2014/chart" uri="{C3380CC4-5D6E-409C-BE32-E72D297353CC}">
              <c16:uniqueId val="{00000000-7384-4039-84CE-3F0965E48371}"/>
            </c:ext>
          </c:extLst>
        </c:ser>
        <c:ser>
          <c:idx val="1"/>
          <c:order val="1"/>
          <c:tx>
            <c:strRef>
              <c:f>'demographics and prepost questi'!$P$49</c:f>
              <c:strCache>
                <c:ptCount val="1"/>
                <c:pt idx="0">
                  <c:v>POST</c:v>
                </c:pt>
              </c:strCache>
            </c:strRef>
          </c:tx>
          <c:spPr>
            <a:solidFill>
              <a:schemeClr val="accent2"/>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'demographics and prepost questi'!$N$50:$N$54</c:f>
              <c:strCache>
                <c:ptCount val="5"/>
                <c:pt idx="0">
                  <c:v>Very high</c:v>
                </c:pt>
                <c:pt idx="1">
                  <c:v>High</c:v>
                </c:pt>
                <c:pt idx="2">
                  <c:v>Moderate</c:v>
                </c:pt>
                <c:pt idx="3">
                  <c:v>Low</c:v>
                </c:pt>
                <c:pt idx="4">
                  <c:v>Very low</c:v>
                </c:pt>
              </c:strCache>
            </c:strRef>
          </c:cat>
          <c:val>
            <c:numRef>
              <c:f>'demographics and prepost questi'!$P$50:$P$54</c:f>
              <c:numCache>
                <c:formatCode>0%</c:formatCode>
                <c:ptCount val="5"/>
                <c:pt idx="0">
                  <c:v>0.26</c:v>
                </c:pt>
                <c:pt idx="1">
                  <c:v>0.42</c:v>
                </c:pt>
                <c:pt idx="2">
                  <c:v>0.16</c:v>
                </c:pt>
                <c:pt idx="3">
                  <c:v>0.1</c:v>
                </c:pt>
                <c:pt idx="4">
                  <c:v>0.06</c:v>
                </c:pt>
              </c:numCache>
            </c:numRef>
          </c:val>
          <c:extLst>
            <c:ext xmlns:c16="http://schemas.microsoft.com/office/drawing/2014/chart" uri="{C3380CC4-5D6E-409C-BE32-E72D297353CC}">
              <c16:uniqueId val="{00000001-7384-4039-84CE-3F0965E48371}"/>
            </c:ext>
          </c:extLst>
        </c:ser>
        <c:dLbls>
          <c:showLegendKey val="0"/>
          <c:showVal val="0"/>
          <c:showCatName val="0"/>
          <c:showSerName val="0"/>
          <c:showPercent val="0"/>
          <c:showBubbleSize val="0"/>
        </c:dLbls>
        <c:gapWidth val="219"/>
        <c:overlap val="-27"/>
        <c:axId val="463135983"/>
        <c:axId val="463136399"/>
      </c:barChart>
      <c:catAx>
        <c:axId val="4631359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136399"/>
        <c:crosses val="autoZero"/>
        <c:auto val="1"/>
        <c:lblAlgn val="ctr"/>
        <c:lblOffset val="100"/>
        <c:noMultiLvlLbl val="0"/>
      </c:catAx>
      <c:valAx>
        <c:axId val="463136399"/>
        <c:scaling>
          <c:orientation val="minMax"/>
          <c:max val="1"/>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Percentage responses</a:t>
                </a:r>
              </a:p>
            </c:rich>
          </c:tx>
          <c:layout>
            <c:manualLayout>
              <c:xMode val="edge"/>
              <c:yMode val="edge"/>
              <c:x val="1.5488901098114242E-2"/>
              <c:y val="0.23694449182855065"/>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135983"/>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cap="all" spc="50" baseline="0">
                <a:solidFill>
                  <a:schemeClr val="tx1"/>
                </a:solidFill>
                <a:latin typeface="+mn-lt"/>
                <a:ea typeface="+mn-ea"/>
                <a:cs typeface="+mn-cs"/>
              </a:defRPr>
            </a:pPr>
            <a:r>
              <a:rPr lang="en-US"/>
              <a:t>The role of ACEs in my job</a:t>
            </a:r>
          </a:p>
        </c:rich>
      </c:tx>
      <c:overlay val="0"/>
      <c:spPr>
        <a:noFill/>
        <a:ln>
          <a:noFill/>
        </a:ln>
        <a:effectLst/>
      </c:spPr>
      <c:txPr>
        <a:bodyPr rot="0" spcFirstLastPara="1" vertOverflow="ellipsis" vert="horz" wrap="square" anchor="ctr" anchorCtr="1"/>
        <a:lstStyle/>
        <a:p>
          <a:pPr>
            <a:defRPr sz="2880" b="1" i="0" u="none" strike="noStrike" kern="1200" cap="all" spc="5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613-4E64-A9D1-0CDA923DF30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613-4E64-A9D1-0CDA923DF30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613-4E64-A9D1-0CDA923DF300}"/>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613-4E64-A9D1-0CDA923DF300}"/>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613-4E64-A9D1-0CDA923DF300}"/>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 and prepost questi'!$N$74:$N$78</c:f>
              <c:strCache>
                <c:ptCount val="5"/>
                <c:pt idx="0">
                  <c:v>Very high</c:v>
                </c:pt>
                <c:pt idx="1">
                  <c:v>High</c:v>
                </c:pt>
                <c:pt idx="2">
                  <c:v>Moderate</c:v>
                </c:pt>
                <c:pt idx="3">
                  <c:v>Low</c:v>
                </c:pt>
                <c:pt idx="4">
                  <c:v>Very low</c:v>
                </c:pt>
              </c:strCache>
            </c:strRef>
          </c:cat>
          <c:val>
            <c:numRef>
              <c:f>'demographics and prepost questi'!$O$74:$O$78</c:f>
              <c:numCache>
                <c:formatCode>General</c:formatCode>
                <c:ptCount val="5"/>
                <c:pt idx="0">
                  <c:v>6</c:v>
                </c:pt>
                <c:pt idx="1">
                  <c:v>0</c:v>
                </c:pt>
                <c:pt idx="2">
                  <c:v>6</c:v>
                </c:pt>
                <c:pt idx="3">
                  <c:v>9</c:v>
                </c:pt>
                <c:pt idx="4">
                  <c:v>1</c:v>
                </c:pt>
              </c:numCache>
            </c:numRef>
          </c:val>
          <c:extLst>
            <c:ext xmlns:c16="http://schemas.microsoft.com/office/drawing/2014/chart" uri="{C3380CC4-5D6E-409C-BE32-E72D297353CC}">
              <c16:uniqueId val="{0000000A-3613-4E64-A9D1-0CDA923DF30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US" sz="2400" b="1" dirty="0"/>
              <a:t>Please rank the importance of this statement: My community needs to get organized and mobilized to identify and address ACEs</a:t>
            </a:r>
          </a:p>
        </c:rich>
      </c:tx>
      <c:layout>
        <c:manualLayout>
          <c:xMode val="edge"/>
          <c:yMode val="edge"/>
          <c:x val="0.10739616361064153"/>
          <c:y val="1.3826274494007345E-2"/>
        </c:manualLayout>
      </c:layout>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489346418858675"/>
          <c:y val="0.35505176143471007"/>
          <c:w val="0.74370115700898975"/>
          <c:h val="0.35062321660110979"/>
        </c:manualLayout>
      </c:layout>
      <c:barChart>
        <c:barDir val="col"/>
        <c:grouping val="clustered"/>
        <c:varyColors val="0"/>
        <c:ser>
          <c:idx val="0"/>
          <c:order val="0"/>
          <c:tx>
            <c:strRef>
              <c:f>'demographics and prepost questi'!$O$96</c:f>
              <c:strCache>
                <c:ptCount val="1"/>
                <c:pt idx="0">
                  <c:v>PRE</c:v>
                </c:pt>
              </c:strCache>
            </c:strRef>
          </c:tx>
          <c:spPr>
            <a:solidFill>
              <a:schemeClr val="accent1"/>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'demographics and prepost questi'!$N$97:$N$100</c:f>
              <c:strCache>
                <c:ptCount val="4"/>
                <c:pt idx="0">
                  <c:v>Very high</c:v>
                </c:pt>
                <c:pt idx="1">
                  <c:v>High</c:v>
                </c:pt>
                <c:pt idx="2">
                  <c:v>Moderate</c:v>
                </c:pt>
                <c:pt idx="3">
                  <c:v>Low</c:v>
                </c:pt>
              </c:strCache>
            </c:strRef>
          </c:cat>
          <c:val>
            <c:numRef>
              <c:f>'demographics and prepost questi'!$O$97:$O$100</c:f>
              <c:numCache>
                <c:formatCode>0%</c:formatCode>
                <c:ptCount val="4"/>
                <c:pt idx="0">
                  <c:v>0.27</c:v>
                </c:pt>
                <c:pt idx="1">
                  <c:v>0.45</c:v>
                </c:pt>
                <c:pt idx="2">
                  <c:v>0.18</c:v>
                </c:pt>
                <c:pt idx="3">
                  <c:v>0.1</c:v>
                </c:pt>
              </c:numCache>
            </c:numRef>
          </c:val>
          <c:extLst>
            <c:ext xmlns:c16="http://schemas.microsoft.com/office/drawing/2014/chart" uri="{C3380CC4-5D6E-409C-BE32-E72D297353CC}">
              <c16:uniqueId val="{00000000-D573-4FB2-B3F9-3FAD93C32AC6}"/>
            </c:ext>
          </c:extLst>
        </c:ser>
        <c:ser>
          <c:idx val="1"/>
          <c:order val="1"/>
          <c:tx>
            <c:strRef>
              <c:f>'demographics and prepost questi'!$P$96</c:f>
              <c:strCache>
                <c:ptCount val="1"/>
                <c:pt idx="0">
                  <c:v>POST</c:v>
                </c:pt>
              </c:strCache>
            </c:strRef>
          </c:tx>
          <c:spPr>
            <a:solidFill>
              <a:schemeClr val="accent2"/>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'demographics and prepost questi'!$N$97:$N$100</c:f>
              <c:strCache>
                <c:ptCount val="4"/>
                <c:pt idx="0">
                  <c:v>Very high</c:v>
                </c:pt>
                <c:pt idx="1">
                  <c:v>High</c:v>
                </c:pt>
                <c:pt idx="2">
                  <c:v>Moderate</c:v>
                </c:pt>
                <c:pt idx="3">
                  <c:v>Low</c:v>
                </c:pt>
              </c:strCache>
            </c:strRef>
          </c:cat>
          <c:val>
            <c:numRef>
              <c:f>'demographics and prepost questi'!$P$97:$P$100</c:f>
              <c:numCache>
                <c:formatCode>0%</c:formatCode>
                <c:ptCount val="4"/>
                <c:pt idx="0">
                  <c:v>0.47</c:v>
                </c:pt>
                <c:pt idx="1">
                  <c:v>0.32</c:v>
                </c:pt>
                <c:pt idx="2">
                  <c:v>0.21</c:v>
                </c:pt>
                <c:pt idx="3">
                  <c:v>0</c:v>
                </c:pt>
              </c:numCache>
            </c:numRef>
          </c:val>
          <c:extLst>
            <c:ext xmlns:c16="http://schemas.microsoft.com/office/drawing/2014/chart" uri="{C3380CC4-5D6E-409C-BE32-E72D297353CC}">
              <c16:uniqueId val="{00000001-D573-4FB2-B3F9-3FAD93C32AC6}"/>
            </c:ext>
          </c:extLst>
        </c:ser>
        <c:dLbls>
          <c:showLegendKey val="0"/>
          <c:showVal val="0"/>
          <c:showCatName val="0"/>
          <c:showSerName val="0"/>
          <c:showPercent val="0"/>
          <c:showBubbleSize val="0"/>
        </c:dLbls>
        <c:gapWidth val="219"/>
        <c:overlap val="-27"/>
        <c:axId val="464533791"/>
        <c:axId val="464532127"/>
      </c:barChart>
      <c:catAx>
        <c:axId val="46453379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4532127"/>
        <c:crosses val="autoZero"/>
        <c:auto val="1"/>
        <c:lblAlgn val="ctr"/>
        <c:lblOffset val="100"/>
        <c:noMultiLvlLbl val="0"/>
      </c:catAx>
      <c:valAx>
        <c:axId val="464532127"/>
        <c:scaling>
          <c:orientation val="minMax"/>
          <c:max val="1"/>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Percentage responses</a:t>
                </a:r>
              </a:p>
            </c:rich>
          </c:tx>
          <c:layout>
            <c:manualLayout>
              <c:xMode val="edge"/>
              <c:yMode val="edge"/>
              <c:x val="3.1135096439888654E-2"/>
              <c:y val="0.33846023204190123"/>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4533791"/>
        <c:crosses val="autoZero"/>
        <c:crossBetween val="between"/>
        <c:majorUnit val="0.2"/>
      </c:valAx>
      <c:spPr>
        <a:noFill/>
        <a:ln>
          <a:solidFill>
            <a:schemeClr val="tx1"/>
          </a:solidFill>
        </a:ln>
        <a:effectLst/>
      </c:spPr>
    </c:plotArea>
    <c:legend>
      <c:legendPos val="b"/>
      <c:layout>
        <c:manualLayout>
          <c:xMode val="edge"/>
          <c:yMode val="edge"/>
          <c:x val="0.24987876158928118"/>
          <c:y val="0.90210395072761762"/>
          <c:w val="0.32899929317815019"/>
          <c:h val="9.260466371057371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cap="all" spc="50" baseline="0">
                <a:solidFill>
                  <a:schemeClr val="tx1"/>
                </a:solidFill>
                <a:latin typeface="+mn-lt"/>
                <a:ea typeface="+mn-ea"/>
                <a:cs typeface="+mn-cs"/>
              </a:defRPr>
            </a:pPr>
            <a:r>
              <a:rPr lang="en-US"/>
              <a:t>How important is it to develop a community-wide, trauma-informed system</a:t>
            </a:r>
          </a:p>
        </c:rich>
      </c:tx>
      <c:overlay val="0"/>
      <c:spPr>
        <a:noFill/>
        <a:ln>
          <a:noFill/>
        </a:ln>
        <a:effectLst/>
      </c:spPr>
      <c:txPr>
        <a:bodyPr rot="0" spcFirstLastPara="1" vertOverflow="ellipsis" vert="horz" wrap="square" anchor="ctr" anchorCtr="1"/>
        <a:lstStyle/>
        <a:p>
          <a:pPr>
            <a:defRPr sz="2880" b="1" i="0" u="none" strike="noStrike" kern="1200" cap="all" spc="5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14D-432F-9CCA-FF44D99F5EF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14D-432F-9CCA-FF44D99F5EF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14D-432F-9CCA-FF44D99F5EF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14D-432F-9CCA-FF44D99F5EF6}"/>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 and prepost questi'!$N$121:$N$124</c:f>
              <c:strCache>
                <c:ptCount val="4"/>
                <c:pt idx="0">
                  <c:v>Very high</c:v>
                </c:pt>
                <c:pt idx="1">
                  <c:v>High</c:v>
                </c:pt>
                <c:pt idx="2">
                  <c:v>Moderate</c:v>
                </c:pt>
                <c:pt idx="3">
                  <c:v>Low</c:v>
                </c:pt>
              </c:strCache>
            </c:strRef>
          </c:cat>
          <c:val>
            <c:numRef>
              <c:f>'demographics and prepost questi'!$O$121:$O$124</c:f>
              <c:numCache>
                <c:formatCode>General</c:formatCode>
                <c:ptCount val="4"/>
                <c:pt idx="0">
                  <c:v>8</c:v>
                </c:pt>
                <c:pt idx="1">
                  <c:v>8</c:v>
                </c:pt>
                <c:pt idx="2">
                  <c:v>5</c:v>
                </c:pt>
                <c:pt idx="3">
                  <c:v>1</c:v>
                </c:pt>
              </c:numCache>
            </c:numRef>
          </c:val>
          <c:extLst>
            <c:ext xmlns:c16="http://schemas.microsoft.com/office/drawing/2014/chart" uri="{C3380CC4-5D6E-409C-BE32-E72D297353CC}">
              <c16:uniqueId val="{00000008-B14D-432F-9CCA-FF44D99F5EF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cap="all" spc="50" baseline="0">
                <a:solidFill>
                  <a:schemeClr val="tx1"/>
                </a:solidFill>
                <a:latin typeface="+mn-lt"/>
                <a:ea typeface="+mn-ea"/>
                <a:cs typeface="+mn-cs"/>
              </a:defRPr>
            </a:pPr>
            <a:r>
              <a:rPr lang="en-US"/>
              <a:t>Rate your knowledge on how NEAR science training can help to develop a community-wide, trauma-informed system</a:t>
            </a:r>
          </a:p>
        </c:rich>
      </c:tx>
      <c:layout>
        <c:manualLayout>
          <c:xMode val="edge"/>
          <c:yMode val="edge"/>
          <c:x val="9.4638353370648243E-2"/>
          <c:y val="0"/>
        </c:manualLayout>
      </c:layout>
      <c:overlay val="0"/>
      <c:spPr>
        <a:noFill/>
        <a:ln>
          <a:noFill/>
        </a:ln>
        <a:effectLst/>
      </c:spPr>
      <c:txPr>
        <a:bodyPr rot="0" spcFirstLastPara="1" vertOverflow="ellipsis" vert="horz" wrap="square" anchor="ctr" anchorCtr="1"/>
        <a:lstStyle/>
        <a:p>
          <a:pPr>
            <a:defRPr sz="2880" b="1" i="0" u="none" strike="noStrike" kern="1200" cap="all" spc="5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CA1-4937-8C44-96E0022ECA3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CA1-4937-8C44-96E0022ECA3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CA1-4937-8C44-96E0022ECA34}"/>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'NEAR EVAL ONLY POST QUESTIONS'!$A$2:$A$4</c:f>
              <c:strCache>
                <c:ptCount val="3"/>
                <c:pt idx="0">
                  <c:v>Very high</c:v>
                </c:pt>
                <c:pt idx="1">
                  <c:v>High</c:v>
                </c:pt>
                <c:pt idx="2">
                  <c:v>Moderate</c:v>
                </c:pt>
              </c:strCache>
            </c:strRef>
          </c:cat>
          <c:val>
            <c:numRef>
              <c:f>'NEAR EVAL ONLY POST QUESTIONS'!$B$2:$B$4</c:f>
              <c:numCache>
                <c:formatCode>General</c:formatCode>
                <c:ptCount val="3"/>
                <c:pt idx="0">
                  <c:v>6</c:v>
                </c:pt>
                <c:pt idx="1">
                  <c:v>6</c:v>
                </c:pt>
                <c:pt idx="2">
                  <c:v>7</c:v>
                </c:pt>
              </c:numCache>
            </c:numRef>
          </c:val>
          <c:extLst>
            <c:ext xmlns:c16="http://schemas.microsoft.com/office/drawing/2014/chart" uri="{C3380CC4-5D6E-409C-BE32-E72D297353CC}">
              <c16:uniqueId val="{00000006-7CA1-4937-8C44-96E0022ECA3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0226043"/>
            <a:ext cx="32644080" cy="7056120"/>
          </a:xfrm>
        </p:spPr>
        <p:txBody>
          <a:bodyPr/>
          <a:lstStyle/>
          <a:p>
            <a:r>
              <a:rPr lang="en-US"/>
              <a:t>Click to edit Master title style</a:t>
            </a:r>
          </a:p>
        </p:txBody>
      </p:sp>
      <p:sp>
        <p:nvSpPr>
          <p:cNvPr id="3" name="Subtitle 2"/>
          <p:cNvSpPr>
            <a:spLocks noGrp="1"/>
          </p:cNvSpPr>
          <p:nvPr>
            <p:ph type="subTitle" idx="1"/>
          </p:nvPr>
        </p:nvSpPr>
        <p:spPr>
          <a:xfrm>
            <a:off x="5760720" y="18653760"/>
            <a:ext cx="26883360" cy="8412480"/>
          </a:xfrm>
        </p:spPr>
        <p:txBody>
          <a:bodyPr/>
          <a:lstStyle>
            <a:lvl1pPr marL="0" indent="0" algn="ctr">
              <a:buNone/>
              <a:defRPr>
                <a:solidFill>
                  <a:schemeClr val="tx1">
                    <a:tint val="75000"/>
                  </a:schemeClr>
                </a:solidFill>
              </a:defRPr>
            </a:lvl1pPr>
            <a:lvl2pPr marL="1920240" indent="0" algn="ctr">
              <a:buNone/>
              <a:defRPr>
                <a:solidFill>
                  <a:schemeClr val="tx1">
                    <a:tint val="75000"/>
                  </a:schemeClr>
                </a:solidFill>
              </a:defRPr>
            </a:lvl2pPr>
            <a:lvl3pPr marL="3840480" indent="0" algn="ctr">
              <a:buNone/>
              <a:defRPr>
                <a:solidFill>
                  <a:schemeClr val="tx1">
                    <a:tint val="75000"/>
                  </a:schemeClr>
                </a:solidFill>
              </a:defRPr>
            </a:lvl3pPr>
            <a:lvl4pPr marL="5760720" indent="0" algn="ctr">
              <a:buNone/>
              <a:defRPr>
                <a:solidFill>
                  <a:schemeClr val="tx1">
                    <a:tint val="75000"/>
                  </a:schemeClr>
                </a:solidFill>
              </a:defRPr>
            </a:lvl4pPr>
            <a:lvl5pPr marL="7680960" indent="0" algn="ctr">
              <a:buNone/>
              <a:defRPr>
                <a:solidFill>
                  <a:schemeClr val="tx1">
                    <a:tint val="75000"/>
                  </a:schemeClr>
                </a:solidFill>
              </a:defRPr>
            </a:lvl5pPr>
            <a:lvl6pPr marL="9601200" indent="0" algn="ctr">
              <a:buNone/>
              <a:defRPr>
                <a:solidFill>
                  <a:schemeClr val="tx1">
                    <a:tint val="75000"/>
                  </a:schemeClr>
                </a:solidFill>
              </a:defRPr>
            </a:lvl6pPr>
            <a:lvl7pPr marL="11521440" indent="0" algn="ctr">
              <a:buNone/>
              <a:defRPr>
                <a:solidFill>
                  <a:schemeClr val="tx1">
                    <a:tint val="75000"/>
                  </a:schemeClr>
                </a:solidFill>
              </a:defRPr>
            </a:lvl7pPr>
            <a:lvl8pPr marL="13441680" indent="0" algn="ctr">
              <a:buNone/>
              <a:defRPr>
                <a:solidFill>
                  <a:schemeClr val="tx1">
                    <a:tint val="75000"/>
                  </a:schemeClr>
                </a:solidFill>
              </a:defRPr>
            </a:lvl8pPr>
            <a:lvl9pPr marL="153619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87A2D0-92B3-2E45-A812-EE0DAE6F93B1}" type="datetimeFigureOut">
              <a:rPr lang="en-US" smtClean="0"/>
              <a:t>9/18/22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4C2D-7CB2-4D4D-B540-5B35917390CD}" type="slidenum">
              <a:rPr lang="en-US" smtClean="0"/>
              <a:t>‹#›</a:t>
            </a:fld>
            <a:endParaRPr lang="en-US"/>
          </a:p>
        </p:txBody>
      </p:sp>
    </p:spTree>
    <p:extLst>
      <p:ext uri="{BB962C8B-B14F-4D97-AF65-F5344CB8AC3E}">
        <p14:creationId xmlns:p14="http://schemas.microsoft.com/office/powerpoint/2010/main" val="163939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A2D0-92B3-2E45-A812-EE0DAE6F93B1}" type="datetimeFigureOut">
              <a:rPr lang="en-US" smtClean="0"/>
              <a:t>9/18/22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4C2D-7CB2-4D4D-B540-5B35917390CD}" type="slidenum">
              <a:rPr lang="en-US" smtClean="0"/>
              <a:t>‹#›</a:t>
            </a:fld>
            <a:endParaRPr lang="en-US"/>
          </a:p>
        </p:txBody>
      </p:sp>
    </p:spTree>
    <p:extLst>
      <p:ext uri="{BB962C8B-B14F-4D97-AF65-F5344CB8AC3E}">
        <p14:creationId xmlns:p14="http://schemas.microsoft.com/office/powerpoint/2010/main" val="82861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926155" y="7383786"/>
            <a:ext cx="48386050" cy="1572844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54683" y="7383786"/>
            <a:ext cx="144531395" cy="1572844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A2D0-92B3-2E45-A812-EE0DAE6F93B1}" type="datetimeFigureOut">
              <a:rPr lang="en-US" smtClean="0"/>
              <a:t>9/18/22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4C2D-7CB2-4D4D-B540-5B35917390CD}" type="slidenum">
              <a:rPr lang="en-US" smtClean="0"/>
              <a:t>‹#›</a:t>
            </a:fld>
            <a:endParaRPr lang="en-US"/>
          </a:p>
        </p:txBody>
      </p:sp>
    </p:spTree>
    <p:extLst>
      <p:ext uri="{BB962C8B-B14F-4D97-AF65-F5344CB8AC3E}">
        <p14:creationId xmlns:p14="http://schemas.microsoft.com/office/powerpoint/2010/main" val="51524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A2D0-92B3-2E45-A812-EE0DAE6F93B1}" type="datetimeFigureOut">
              <a:rPr lang="en-US" smtClean="0"/>
              <a:t>9/18/22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4C2D-7CB2-4D4D-B540-5B35917390CD}" type="slidenum">
              <a:rPr lang="en-US" smtClean="0"/>
              <a:t>‹#›</a:t>
            </a:fld>
            <a:endParaRPr lang="en-US"/>
          </a:p>
        </p:txBody>
      </p:sp>
    </p:spTree>
    <p:extLst>
      <p:ext uri="{BB962C8B-B14F-4D97-AF65-F5344CB8AC3E}">
        <p14:creationId xmlns:p14="http://schemas.microsoft.com/office/powerpoint/2010/main" val="80088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1153123"/>
            <a:ext cx="32644080" cy="6537960"/>
          </a:xfrm>
        </p:spPr>
        <p:txBody>
          <a:bodyPr anchor="t"/>
          <a:lstStyle>
            <a:lvl1pPr algn="l">
              <a:defRPr sz="16800" b="1" cap="all"/>
            </a:lvl1pPr>
          </a:lstStyle>
          <a:p>
            <a:r>
              <a:rPr lang="en-US"/>
              <a:t>Click to edit Master title style</a:t>
            </a:r>
          </a:p>
        </p:txBody>
      </p:sp>
      <p:sp>
        <p:nvSpPr>
          <p:cNvPr id="3" name="Text Placeholder 2"/>
          <p:cNvSpPr>
            <a:spLocks noGrp="1"/>
          </p:cNvSpPr>
          <p:nvPr>
            <p:ph type="body" idx="1"/>
          </p:nvPr>
        </p:nvSpPr>
        <p:spPr>
          <a:xfrm>
            <a:off x="3033715" y="13952226"/>
            <a:ext cx="32644080" cy="7200897"/>
          </a:xfrm>
        </p:spPr>
        <p:txBody>
          <a:bodyPr anchor="b"/>
          <a:lstStyle>
            <a:lvl1pPr marL="0" indent="0">
              <a:buNone/>
              <a:defRPr sz="8400">
                <a:solidFill>
                  <a:schemeClr val="tx1">
                    <a:tint val="75000"/>
                  </a:schemeClr>
                </a:solidFill>
              </a:defRPr>
            </a:lvl1pPr>
            <a:lvl2pPr marL="1920240" indent="0">
              <a:buNone/>
              <a:defRPr sz="7575">
                <a:solidFill>
                  <a:schemeClr val="tx1">
                    <a:tint val="75000"/>
                  </a:schemeClr>
                </a:solidFill>
              </a:defRPr>
            </a:lvl2pPr>
            <a:lvl3pPr marL="3840480" indent="0">
              <a:buNone/>
              <a:defRPr sz="6750">
                <a:solidFill>
                  <a:schemeClr val="tx1">
                    <a:tint val="75000"/>
                  </a:schemeClr>
                </a:solidFill>
              </a:defRPr>
            </a:lvl3pPr>
            <a:lvl4pPr marL="5760720" indent="0">
              <a:buNone/>
              <a:defRPr sz="5850">
                <a:solidFill>
                  <a:schemeClr val="tx1">
                    <a:tint val="75000"/>
                  </a:schemeClr>
                </a:solidFill>
              </a:defRPr>
            </a:lvl4pPr>
            <a:lvl5pPr marL="7680960" indent="0">
              <a:buNone/>
              <a:defRPr sz="5850">
                <a:solidFill>
                  <a:schemeClr val="tx1">
                    <a:tint val="75000"/>
                  </a:schemeClr>
                </a:solidFill>
              </a:defRPr>
            </a:lvl5pPr>
            <a:lvl6pPr marL="9601200" indent="0">
              <a:buNone/>
              <a:defRPr sz="5850">
                <a:solidFill>
                  <a:schemeClr val="tx1">
                    <a:tint val="75000"/>
                  </a:schemeClr>
                </a:solidFill>
              </a:defRPr>
            </a:lvl6pPr>
            <a:lvl7pPr marL="11521440" indent="0">
              <a:buNone/>
              <a:defRPr sz="5850">
                <a:solidFill>
                  <a:schemeClr val="tx1">
                    <a:tint val="75000"/>
                  </a:schemeClr>
                </a:solidFill>
              </a:defRPr>
            </a:lvl7pPr>
            <a:lvl8pPr marL="13441680" indent="0">
              <a:buNone/>
              <a:defRPr sz="5850">
                <a:solidFill>
                  <a:schemeClr val="tx1">
                    <a:tint val="75000"/>
                  </a:schemeClr>
                </a:solidFill>
              </a:defRPr>
            </a:lvl8pPr>
            <a:lvl9pPr marL="15361920" indent="0">
              <a:buNone/>
              <a:defRPr sz="58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87A2D0-92B3-2E45-A812-EE0DAE6F93B1}" type="datetimeFigureOut">
              <a:rPr lang="en-US" smtClean="0"/>
              <a:t>9/18/22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4C2D-7CB2-4D4D-B540-5B35917390CD}" type="slidenum">
              <a:rPr lang="en-US" smtClean="0"/>
              <a:t>‹#›</a:t>
            </a:fld>
            <a:endParaRPr lang="en-US"/>
          </a:p>
        </p:txBody>
      </p:sp>
    </p:spTree>
    <p:extLst>
      <p:ext uri="{BB962C8B-B14F-4D97-AF65-F5344CB8AC3E}">
        <p14:creationId xmlns:p14="http://schemas.microsoft.com/office/powerpoint/2010/main" val="354042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54680" y="43014906"/>
            <a:ext cx="96458720" cy="121653297"/>
          </a:xfrm>
        </p:spPr>
        <p:txBody>
          <a:bodyPr/>
          <a:lstStyle>
            <a:lvl1pPr>
              <a:defRPr sz="11775"/>
            </a:lvl1pPr>
            <a:lvl2pPr>
              <a:defRPr sz="10050"/>
            </a:lvl2pPr>
            <a:lvl3pPr>
              <a:defRPr sz="8400"/>
            </a:lvl3pPr>
            <a:lvl4pPr>
              <a:defRPr sz="7575"/>
            </a:lvl4pPr>
            <a:lvl5pPr>
              <a:defRPr sz="7575"/>
            </a:lvl5pPr>
            <a:lvl6pPr>
              <a:defRPr sz="7575"/>
            </a:lvl6pPr>
            <a:lvl7pPr>
              <a:defRPr sz="7575"/>
            </a:lvl7pPr>
            <a:lvl8pPr>
              <a:defRPr sz="7575"/>
            </a:lvl8pPr>
            <a:lvl9pPr>
              <a:defRPr sz="7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853483" y="43014906"/>
            <a:ext cx="96458725" cy="121653297"/>
          </a:xfrm>
        </p:spPr>
        <p:txBody>
          <a:bodyPr/>
          <a:lstStyle>
            <a:lvl1pPr>
              <a:defRPr sz="11775"/>
            </a:lvl1pPr>
            <a:lvl2pPr>
              <a:defRPr sz="10050"/>
            </a:lvl2pPr>
            <a:lvl3pPr>
              <a:defRPr sz="8400"/>
            </a:lvl3pPr>
            <a:lvl4pPr>
              <a:defRPr sz="7575"/>
            </a:lvl4pPr>
            <a:lvl5pPr>
              <a:defRPr sz="7575"/>
            </a:lvl5pPr>
            <a:lvl6pPr>
              <a:defRPr sz="7575"/>
            </a:lvl6pPr>
            <a:lvl7pPr>
              <a:defRPr sz="7575"/>
            </a:lvl7pPr>
            <a:lvl8pPr>
              <a:defRPr sz="7575"/>
            </a:lvl8pPr>
            <a:lvl9pPr>
              <a:defRPr sz="7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87A2D0-92B3-2E45-A812-EE0DAE6F93B1}" type="datetimeFigureOut">
              <a:rPr lang="en-US" smtClean="0"/>
              <a:t>9/18/22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94C2D-7CB2-4D4D-B540-5B35917390CD}" type="slidenum">
              <a:rPr lang="en-US" smtClean="0"/>
              <a:t>‹#›</a:t>
            </a:fld>
            <a:endParaRPr lang="en-US"/>
          </a:p>
        </p:txBody>
      </p:sp>
    </p:spTree>
    <p:extLst>
      <p:ext uri="{BB962C8B-B14F-4D97-AF65-F5344CB8AC3E}">
        <p14:creationId xmlns:p14="http://schemas.microsoft.com/office/powerpoint/2010/main" val="321333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318263"/>
            <a:ext cx="3456432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0" y="7368543"/>
            <a:ext cx="16968790" cy="3070857"/>
          </a:xfrm>
        </p:spPr>
        <p:txBody>
          <a:bodyPr anchor="b"/>
          <a:lstStyle>
            <a:lvl1pPr marL="0" indent="0">
              <a:buNone/>
              <a:defRPr sz="10050" b="1"/>
            </a:lvl1pPr>
            <a:lvl2pPr marL="1920240" indent="0">
              <a:buNone/>
              <a:defRPr sz="8400" b="1"/>
            </a:lvl2pPr>
            <a:lvl3pPr marL="3840480" indent="0">
              <a:buNone/>
              <a:defRPr sz="7575" b="1"/>
            </a:lvl3pPr>
            <a:lvl4pPr marL="5760720" indent="0">
              <a:buNone/>
              <a:defRPr sz="6750" b="1"/>
            </a:lvl4pPr>
            <a:lvl5pPr marL="7680960" indent="0">
              <a:buNone/>
              <a:defRPr sz="6750" b="1"/>
            </a:lvl5pPr>
            <a:lvl6pPr marL="9601200" indent="0">
              <a:buNone/>
              <a:defRPr sz="6750" b="1"/>
            </a:lvl6pPr>
            <a:lvl7pPr marL="11521440" indent="0">
              <a:buNone/>
              <a:defRPr sz="6750" b="1"/>
            </a:lvl7pPr>
            <a:lvl8pPr marL="13441680" indent="0">
              <a:buNone/>
              <a:defRPr sz="6750" b="1"/>
            </a:lvl8pPr>
            <a:lvl9pPr marL="15361920" indent="0">
              <a:buNone/>
              <a:defRPr sz="6750" b="1"/>
            </a:lvl9pPr>
          </a:lstStyle>
          <a:p>
            <a:pPr lvl="0"/>
            <a:r>
              <a:rPr lang="en-US"/>
              <a:t>Click to edit Master text styles</a:t>
            </a:r>
          </a:p>
        </p:txBody>
      </p:sp>
      <p:sp>
        <p:nvSpPr>
          <p:cNvPr id="4" name="Content Placeholder 3"/>
          <p:cNvSpPr>
            <a:spLocks noGrp="1"/>
          </p:cNvSpPr>
          <p:nvPr>
            <p:ph sz="half" idx="2"/>
          </p:nvPr>
        </p:nvSpPr>
        <p:spPr>
          <a:xfrm>
            <a:off x="1920240" y="10439400"/>
            <a:ext cx="16968790" cy="18966183"/>
          </a:xfrm>
        </p:spPr>
        <p:txBody>
          <a:bodyPr/>
          <a:lstStyle>
            <a:lvl1pPr>
              <a:defRPr sz="10050"/>
            </a:lvl1pPr>
            <a:lvl2pPr>
              <a:defRPr sz="8400"/>
            </a:lvl2pPr>
            <a:lvl3pPr>
              <a:defRPr sz="7575"/>
            </a:lvl3pPr>
            <a:lvl4pPr>
              <a:defRPr sz="6750"/>
            </a:lvl4pPr>
            <a:lvl5pPr>
              <a:defRPr sz="6750"/>
            </a:lvl5pPr>
            <a:lvl6pPr>
              <a:defRPr sz="6750"/>
            </a:lvl6pPr>
            <a:lvl7pPr>
              <a:defRPr sz="6750"/>
            </a:lvl7pPr>
            <a:lvl8pPr>
              <a:defRPr sz="6750"/>
            </a:lvl8pPr>
            <a:lvl9pPr>
              <a:defRPr sz="6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7368543"/>
            <a:ext cx="16975455" cy="3070857"/>
          </a:xfrm>
        </p:spPr>
        <p:txBody>
          <a:bodyPr anchor="b"/>
          <a:lstStyle>
            <a:lvl1pPr marL="0" indent="0">
              <a:buNone/>
              <a:defRPr sz="10050" b="1"/>
            </a:lvl1pPr>
            <a:lvl2pPr marL="1920240" indent="0">
              <a:buNone/>
              <a:defRPr sz="8400" b="1"/>
            </a:lvl2pPr>
            <a:lvl3pPr marL="3840480" indent="0">
              <a:buNone/>
              <a:defRPr sz="7575" b="1"/>
            </a:lvl3pPr>
            <a:lvl4pPr marL="5760720" indent="0">
              <a:buNone/>
              <a:defRPr sz="6750" b="1"/>
            </a:lvl4pPr>
            <a:lvl5pPr marL="7680960" indent="0">
              <a:buNone/>
              <a:defRPr sz="6750" b="1"/>
            </a:lvl5pPr>
            <a:lvl6pPr marL="9601200" indent="0">
              <a:buNone/>
              <a:defRPr sz="6750" b="1"/>
            </a:lvl6pPr>
            <a:lvl7pPr marL="11521440" indent="0">
              <a:buNone/>
              <a:defRPr sz="6750" b="1"/>
            </a:lvl7pPr>
            <a:lvl8pPr marL="13441680" indent="0">
              <a:buNone/>
              <a:defRPr sz="6750" b="1"/>
            </a:lvl8pPr>
            <a:lvl9pPr marL="15361920" indent="0">
              <a:buNone/>
              <a:defRPr sz="6750" b="1"/>
            </a:lvl9pPr>
          </a:lstStyle>
          <a:p>
            <a:pPr lvl="0"/>
            <a:r>
              <a:rPr lang="en-US"/>
              <a:t>Click to edit Master text styles</a:t>
            </a:r>
          </a:p>
        </p:txBody>
      </p:sp>
      <p:sp>
        <p:nvSpPr>
          <p:cNvPr id="6" name="Content Placeholder 5"/>
          <p:cNvSpPr>
            <a:spLocks noGrp="1"/>
          </p:cNvSpPr>
          <p:nvPr>
            <p:ph sz="quarter" idx="4"/>
          </p:nvPr>
        </p:nvSpPr>
        <p:spPr>
          <a:xfrm>
            <a:off x="19509107" y="10439400"/>
            <a:ext cx="16975455" cy="18966183"/>
          </a:xfrm>
        </p:spPr>
        <p:txBody>
          <a:bodyPr/>
          <a:lstStyle>
            <a:lvl1pPr>
              <a:defRPr sz="10050"/>
            </a:lvl1pPr>
            <a:lvl2pPr>
              <a:defRPr sz="8400"/>
            </a:lvl2pPr>
            <a:lvl3pPr>
              <a:defRPr sz="7575"/>
            </a:lvl3pPr>
            <a:lvl4pPr>
              <a:defRPr sz="6750"/>
            </a:lvl4pPr>
            <a:lvl5pPr>
              <a:defRPr sz="6750"/>
            </a:lvl5pPr>
            <a:lvl6pPr>
              <a:defRPr sz="6750"/>
            </a:lvl6pPr>
            <a:lvl7pPr>
              <a:defRPr sz="6750"/>
            </a:lvl7pPr>
            <a:lvl8pPr>
              <a:defRPr sz="6750"/>
            </a:lvl8pPr>
            <a:lvl9pPr>
              <a:defRPr sz="6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87A2D0-92B3-2E45-A812-EE0DAE6F93B1}" type="datetimeFigureOut">
              <a:rPr lang="en-US" smtClean="0"/>
              <a:t>9/18/22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94C2D-7CB2-4D4D-B540-5B35917390CD}" type="slidenum">
              <a:rPr lang="en-US" smtClean="0"/>
              <a:t>‹#›</a:t>
            </a:fld>
            <a:endParaRPr lang="en-US"/>
          </a:p>
        </p:txBody>
      </p:sp>
    </p:spTree>
    <p:extLst>
      <p:ext uri="{BB962C8B-B14F-4D97-AF65-F5344CB8AC3E}">
        <p14:creationId xmlns:p14="http://schemas.microsoft.com/office/powerpoint/2010/main" val="337510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87A2D0-92B3-2E45-A812-EE0DAE6F93B1}" type="datetimeFigureOut">
              <a:rPr lang="en-US" smtClean="0"/>
              <a:t>9/18/22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94C2D-7CB2-4D4D-B540-5B35917390CD}" type="slidenum">
              <a:rPr lang="en-US" smtClean="0"/>
              <a:t>‹#›</a:t>
            </a:fld>
            <a:endParaRPr lang="en-US"/>
          </a:p>
        </p:txBody>
      </p:sp>
    </p:spTree>
    <p:extLst>
      <p:ext uri="{BB962C8B-B14F-4D97-AF65-F5344CB8AC3E}">
        <p14:creationId xmlns:p14="http://schemas.microsoft.com/office/powerpoint/2010/main" val="420589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7A2D0-92B3-2E45-A812-EE0DAE6F93B1}" type="datetimeFigureOut">
              <a:rPr lang="en-US" smtClean="0"/>
              <a:t>9/18/22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94C2D-7CB2-4D4D-B540-5B35917390CD}" type="slidenum">
              <a:rPr lang="en-US" smtClean="0"/>
              <a:t>‹#›</a:t>
            </a:fld>
            <a:endParaRPr lang="en-US"/>
          </a:p>
        </p:txBody>
      </p:sp>
    </p:spTree>
    <p:extLst>
      <p:ext uri="{BB962C8B-B14F-4D97-AF65-F5344CB8AC3E}">
        <p14:creationId xmlns:p14="http://schemas.microsoft.com/office/powerpoint/2010/main" val="153420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310640"/>
            <a:ext cx="12634915" cy="5577840"/>
          </a:xfrm>
        </p:spPr>
        <p:txBody>
          <a:bodyPr anchor="b"/>
          <a:lstStyle>
            <a:lvl1pPr algn="l">
              <a:defRPr sz="8400" b="1"/>
            </a:lvl1pPr>
          </a:lstStyle>
          <a:p>
            <a:r>
              <a:rPr lang="en-US"/>
              <a:t>Click to edit Master title style</a:t>
            </a:r>
          </a:p>
        </p:txBody>
      </p:sp>
      <p:sp>
        <p:nvSpPr>
          <p:cNvPr id="3" name="Content Placeholder 2"/>
          <p:cNvSpPr>
            <a:spLocks noGrp="1"/>
          </p:cNvSpPr>
          <p:nvPr>
            <p:ph idx="1"/>
          </p:nvPr>
        </p:nvSpPr>
        <p:spPr>
          <a:xfrm>
            <a:off x="15015210" y="1310643"/>
            <a:ext cx="21469350" cy="28094943"/>
          </a:xfrm>
        </p:spPr>
        <p:txBody>
          <a:bodyPr/>
          <a:lstStyle>
            <a:lvl1pPr>
              <a:defRPr sz="13425"/>
            </a:lvl1pPr>
            <a:lvl2pPr>
              <a:defRPr sz="11775"/>
            </a:lvl2pPr>
            <a:lvl3pPr>
              <a:defRPr sz="1005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3" y="6888483"/>
            <a:ext cx="12634915" cy="22517103"/>
          </a:xfrm>
        </p:spPr>
        <p:txBody>
          <a:bodyPr/>
          <a:lstStyle>
            <a:lvl1pPr marL="0" indent="0">
              <a:buNone/>
              <a:defRPr sz="5850"/>
            </a:lvl1pPr>
            <a:lvl2pPr marL="1920240" indent="0">
              <a:buNone/>
              <a:defRPr sz="5025"/>
            </a:lvl2pPr>
            <a:lvl3pPr marL="3840480" indent="0">
              <a:buNone/>
              <a:defRPr sz="4200"/>
            </a:lvl3pPr>
            <a:lvl4pPr marL="5760720" indent="0">
              <a:buNone/>
              <a:defRPr sz="3750"/>
            </a:lvl4pPr>
            <a:lvl5pPr marL="7680960" indent="0">
              <a:buNone/>
              <a:defRPr sz="3750"/>
            </a:lvl5pPr>
            <a:lvl6pPr marL="9601200" indent="0">
              <a:buNone/>
              <a:defRPr sz="3750"/>
            </a:lvl6pPr>
            <a:lvl7pPr marL="11521440" indent="0">
              <a:buNone/>
              <a:defRPr sz="3750"/>
            </a:lvl7pPr>
            <a:lvl8pPr marL="13441680" indent="0">
              <a:buNone/>
              <a:defRPr sz="3750"/>
            </a:lvl8pPr>
            <a:lvl9pPr marL="15361920" indent="0">
              <a:buNone/>
              <a:defRPr sz="3750"/>
            </a:lvl9pPr>
          </a:lstStyle>
          <a:p>
            <a:pPr lvl="0"/>
            <a:r>
              <a:rPr lang="en-US"/>
              <a:t>Click to edit Master text styles</a:t>
            </a:r>
          </a:p>
        </p:txBody>
      </p:sp>
      <p:sp>
        <p:nvSpPr>
          <p:cNvPr id="5" name="Date Placeholder 4"/>
          <p:cNvSpPr>
            <a:spLocks noGrp="1"/>
          </p:cNvSpPr>
          <p:nvPr>
            <p:ph type="dt" sz="half" idx="10"/>
          </p:nvPr>
        </p:nvSpPr>
        <p:spPr/>
        <p:txBody>
          <a:bodyPr/>
          <a:lstStyle/>
          <a:p>
            <a:fld id="{2787A2D0-92B3-2E45-A812-EE0DAE6F93B1}" type="datetimeFigureOut">
              <a:rPr lang="en-US" smtClean="0"/>
              <a:t>9/18/22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94C2D-7CB2-4D4D-B540-5B35917390CD}" type="slidenum">
              <a:rPr lang="en-US" smtClean="0"/>
              <a:t>‹#›</a:t>
            </a:fld>
            <a:endParaRPr lang="en-US"/>
          </a:p>
        </p:txBody>
      </p:sp>
    </p:spTree>
    <p:extLst>
      <p:ext uri="{BB962C8B-B14F-4D97-AF65-F5344CB8AC3E}">
        <p14:creationId xmlns:p14="http://schemas.microsoft.com/office/powerpoint/2010/main" val="311468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3042880"/>
            <a:ext cx="23042880" cy="2720343"/>
          </a:xfrm>
        </p:spPr>
        <p:txBody>
          <a:bodyPr anchor="b"/>
          <a:lstStyle>
            <a:lvl1pPr algn="l">
              <a:defRPr sz="8400" b="1"/>
            </a:lvl1pPr>
          </a:lstStyle>
          <a:p>
            <a:r>
              <a:rPr lang="en-US"/>
              <a:t>Click to edit Master title style</a:t>
            </a:r>
          </a:p>
        </p:txBody>
      </p:sp>
      <p:sp>
        <p:nvSpPr>
          <p:cNvPr id="3" name="Picture Placeholder 2"/>
          <p:cNvSpPr>
            <a:spLocks noGrp="1"/>
          </p:cNvSpPr>
          <p:nvPr>
            <p:ph type="pic" idx="1"/>
          </p:nvPr>
        </p:nvSpPr>
        <p:spPr>
          <a:xfrm>
            <a:off x="7527610" y="2941320"/>
            <a:ext cx="23042880" cy="19751040"/>
          </a:xfrm>
        </p:spPr>
        <p:txBody>
          <a:bodyPr/>
          <a:lstStyle>
            <a:lvl1pPr marL="0" indent="0">
              <a:buNone/>
              <a:defRPr sz="13425"/>
            </a:lvl1pPr>
            <a:lvl2pPr marL="1920240" indent="0">
              <a:buNone/>
              <a:defRPr sz="11775"/>
            </a:lvl2pPr>
            <a:lvl3pPr marL="3840480" indent="0">
              <a:buNone/>
              <a:defRPr sz="1005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endParaRPr lang="en-US"/>
          </a:p>
        </p:txBody>
      </p:sp>
      <p:sp>
        <p:nvSpPr>
          <p:cNvPr id="4" name="Text Placeholder 3"/>
          <p:cNvSpPr>
            <a:spLocks noGrp="1"/>
          </p:cNvSpPr>
          <p:nvPr>
            <p:ph type="body" sz="half" idx="2"/>
          </p:nvPr>
        </p:nvSpPr>
        <p:spPr>
          <a:xfrm>
            <a:off x="7527610" y="25763223"/>
            <a:ext cx="23042880" cy="3863337"/>
          </a:xfrm>
        </p:spPr>
        <p:txBody>
          <a:bodyPr/>
          <a:lstStyle>
            <a:lvl1pPr marL="0" indent="0">
              <a:buNone/>
              <a:defRPr sz="5850"/>
            </a:lvl1pPr>
            <a:lvl2pPr marL="1920240" indent="0">
              <a:buNone/>
              <a:defRPr sz="5025"/>
            </a:lvl2pPr>
            <a:lvl3pPr marL="3840480" indent="0">
              <a:buNone/>
              <a:defRPr sz="4200"/>
            </a:lvl3pPr>
            <a:lvl4pPr marL="5760720" indent="0">
              <a:buNone/>
              <a:defRPr sz="3750"/>
            </a:lvl4pPr>
            <a:lvl5pPr marL="7680960" indent="0">
              <a:buNone/>
              <a:defRPr sz="3750"/>
            </a:lvl5pPr>
            <a:lvl6pPr marL="9601200" indent="0">
              <a:buNone/>
              <a:defRPr sz="3750"/>
            </a:lvl6pPr>
            <a:lvl7pPr marL="11521440" indent="0">
              <a:buNone/>
              <a:defRPr sz="3750"/>
            </a:lvl7pPr>
            <a:lvl8pPr marL="13441680" indent="0">
              <a:buNone/>
              <a:defRPr sz="3750"/>
            </a:lvl8pPr>
            <a:lvl9pPr marL="15361920" indent="0">
              <a:buNone/>
              <a:defRPr sz="3750"/>
            </a:lvl9pPr>
          </a:lstStyle>
          <a:p>
            <a:pPr lvl="0"/>
            <a:r>
              <a:rPr lang="en-US"/>
              <a:t>Click to edit Master text styles</a:t>
            </a:r>
          </a:p>
        </p:txBody>
      </p:sp>
      <p:sp>
        <p:nvSpPr>
          <p:cNvPr id="5" name="Date Placeholder 4"/>
          <p:cNvSpPr>
            <a:spLocks noGrp="1"/>
          </p:cNvSpPr>
          <p:nvPr>
            <p:ph type="dt" sz="half" idx="10"/>
          </p:nvPr>
        </p:nvSpPr>
        <p:spPr/>
        <p:txBody>
          <a:bodyPr/>
          <a:lstStyle/>
          <a:p>
            <a:fld id="{2787A2D0-92B3-2E45-A812-EE0DAE6F93B1}" type="datetimeFigureOut">
              <a:rPr lang="en-US" smtClean="0"/>
              <a:t>9/18/22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94C2D-7CB2-4D4D-B540-5B35917390CD}" type="slidenum">
              <a:rPr lang="en-US" smtClean="0"/>
              <a:t>‹#›</a:t>
            </a:fld>
            <a:endParaRPr lang="en-US"/>
          </a:p>
        </p:txBody>
      </p:sp>
    </p:spTree>
    <p:extLst>
      <p:ext uri="{BB962C8B-B14F-4D97-AF65-F5344CB8AC3E}">
        <p14:creationId xmlns:p14="http://schemas.microsoft.com/office/powerpoint/2010/main" val="60561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318263"/>
            <a:ext cx="34564320" cy="54864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1920240" y="7680963"/>
            <a:ext cx="34564320" cy="2172462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30510483"/>
            <a:ext cx="8961120" cy="1752600"/>
          </a:xfrm>
          <a:prstGeom prst="rect">
            <a:avLst/>
          </a:prstGeom>
        </p:spPr>
        <p:txBody>
          <a:bodyPr vert="horz" lIns="512064" tIns="256032" rIns="512064" bIns="256032" rtlCol="0" anchor="ctr"/>
          <a:lstStyle>
            <a:lvl1pPr algn="l">
              <a:defRPr sz="5025">
                <a:solidFill>
                  <a:schemeClr val="tx1">
                    <a:tint val="75000"/>
                  </a:schemeClr>
                </a:solidFill>
              </a:defRPr>
            </a:lvl1pPr>
          </a:lstStyle>
          <a:p>
            <a:fld id="{2787A2D0-92B3-2E45-A812-EE0DAE6F93B1}" type="datetimeFigureOut">
              <a:rPr lang="en-US" smtClean="0"/>
              <a:t>9/18/22</a:t>
            </a:fld>
            <a:endParaRPr lang="en-US"/>
          </a:p>
        </p:txBody>
      </p:sp>
      <p:sp>
        <p:nvSpPr>
          <p:cNvPr id="5" name="Footer Placeholder 4"/>
          <p:cNvSpPr>
            <a:spLocks noGrp="1"/>
          </p:cNvSpPr>
          <p:nvPr>
            <p:ph type="ftr" sz="quarter" idx="3"/>
          </p:nvPr>
        </p:nvSpPr>
        <p:spPr>
          <a:xfrm>
            <a:off x="13121640" y="30510483"/>
            <a:ext cx="12161520" cy="1752600"/>
          </a:xfrm>
          <a:prstGeom prst="rect">
            <a:avLst/>
          </a:prstGeom>
        </p:spPr>
        <p:txBody>
          <a:bodyPr vert="horz" lIns="512064" tIns="256032" rIns="512064" bIns="256032" rtlCol="0" anchor="ctr"/>
          <a:lstStyle>
            <a:lvl1pPr algn="ctr">
              <a:defRPr sz="50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0510483"/>
            <a:ext cx="8961120" cy="1752600"/>
          </a:xfrm>
          <a:prstGeom prst="rect">
            <a:avLst/>
          </a:prstGeom>
        </p:spPr>
        <p:txBody>
          <a:bodyPr vert="horz" lIns="512064" tIns="256032" rIns="512064" bIns="256032" rtlCol="0" anchor="ctr"/>
          <a:lstStyle>
            <a:lvl1pPr algn="r">
              <a:defRPr sz="5025">
                <a:solidFill>
                  <a:schemeClr val="tx1">
                    <a:tint val="75000"/>
                  </a:schemeClr>
                </a:solidFill>
              </a:defRPr>
            </a:lvl1pPr>
          </a:lstStyle>
          <a:p>
            <a:fld id="{CD694C2D-7CB2-4D4D-B540-5B35917390CD}" type="slidenum">
              <a:rPr lang="en-US" smtClean="0"/>
              <a:t>‹#›</a:t>
            </a:fld>
            <a:endParaRPr lang="en-US"/>
          </a:p>
        </p:txBody>
      </p:sp>
    </p:spTree>
    <p:extLst>
      <p:ext uri="{BB962C8B-B14F-4D97-AF65-F5344CB8AC3E}">
        <p14:creationId xmlns:p14="http://schemas.microsoft.com/office/powerpoint/2010/main" val="3166372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20240" rtl="0" eaLnBrk="1" latinLnBrk="0" hangingPunct="1">
        <a:spcBef>
          <a:spcPct val="0"/>
        </a:spcBef>
        <a:buNone/>
        <a:defRPr sz="18450" kern="1200">
          <a:solidFill>
            <a:schemeClr val="tx1"/>
          </a:solidFill>
          <a:latin typeface="+mj-lt"/>
          <a:ea typeface="+mj-ea"/>
          <a:cs typeface="+mj-cs"/>
        </a:defRPr>
      </a:lvl1pPr>
    </p:titleStyle>
    <p:bodyStyle>
      <a:lvl1pPr marL="1440180" indent="-1440180" algn="l" defTabSz="1920240" rtl="0" eaLnBrk="1" latinLnBrk="0" hangingPunct="1">
        <a:spcBef>
          <a:spcPct val="20000"/>
        </a:spcBef>
        <a:buFont typeface="Arial"/>
        <a:buChar char="•"/>
        <a:defRPr sz="13425" kern="1200">
          <a:solidFill>
            <a:schemeClr val="tx1"/>
          </a:solidFill>
          <a:latin typeface="+mn-lt"/>
          <a:ea typeface="+mn-ea"/>
          <a:cs typeface="+mn-cs"/>
        </a:defRPr>
      </a:lvl1pPr>
      <a:lvl2pPr marL="3120390" indent="-1200150" algn="l" defTabSz="1920240" rtl="0" eaLnBrk="1" latinLnBrk="0" hangingPunct="1">
        <a:spcBef>
          <a:spcPct val="20000"/>
        </a:spcBef>
        <a:buFont typeface="Arial"/>
        <a:buChar char="–"/>
        <a:defRPr sz="11775" kern="1200">
          <a:solidFill>
            <a:schemeClr val="tx1"/>
          </a:solidFill>
          <a:latin typeface="+mn-lt"/>
          <a:ea typeface="+mn-ea"/>
          <a:cs typeface="+mn-cs"/>
        </a:defRPr>
      </a:lvl2pPr>
      <a:lvl3pPr marL="4800600" indent="-960120" algn="l" defTabSz="1920240" rtl="0" eaLnBrk="1" latinLnBrk="0" hangingPunct="1">
        <a:spcBef>
          <a:spcPct val="20000"/>
        </a:spcBef>
        <a:buFont typeface="Arial"/>
        <a:buChar char="•"/>
        <a:defRPr sz="10050" kern="1200">
          <a:solidFill>
            <a:schemeClr val="tx1"/>
          </a:solidFill>
          <a:latin typeface="+mn-lt"/>
          <a:ea typeface="+mn-ea"/>
          <a:cs typeface="+mn-cs"/>
        </a:defRPr>
      </a:lvl3pPr>
      <a:lvl4pPr marL="6720840" indent="-960120" algn="l" defTabSz="1920240" rtl="0" eaLnBrk="1" latinLnBrk="0" hangingPunct="1">
        <a:spcBef>
          <a:spcPct val="20000"/>
        </a:spcBef>
        <a:buFont typeface="Arial"/>
        <a:buChar char="–"/>
        <a:defRPr sz="8400" kern="1200">
          <a:solidFill>
            <a:schemeClr val="tx1"/>
          </a:solidFill>
          <a:latin typeface="+mn-lt"/>
          <a:ea typeface="+mn-ea"/>
          <a:cs typeface="+mn-cs"/>
        </a:defRPr>
      </a:lvl4pPr>
      <a:lvl5pPr marL="8641080" indent="-960120" algn="l" defTabSz="1920240" rtl="0" eaLnBrk="1" latinLnBrk="0" hangingPunct="1">
        <a:spcBef>
          <a:spcPct val="20000"/>
        </a:spcBef>
        <a:buFont typeface="Arial"/>
        <a:buChar char="»"/>
        <a:defRPr sz="8400" kern="1200">
          <a:solidFill>
            <a:schemeClr val="tx1"/>
          </a:solidFill>
          <a:latin typeface="+mn-lt"/>
          <a:ea typeface="+mn-ea"/>
          <a:cs typeface="+mn-cs"/>
        </a:defRPr>
      </a:lvl5pPr>
      <a:lvl6pPr marL="10561320" indent="-960120" algn="l" defTabSz="1920240" rtl="0" eaLnBrk="1" latinLnBrk="0" hangingPunct="1">
        <a:spcBef>
          <a:spcPct val="20000"/>
        </a:spcBef>
        <a:buFont typeface="Arial"/>
        <a:buChar char="•"/>
        <a:defRPr sz="8400" kern="1200">
          <a:solidFill>
            <a:schemeClr val="tx1"/>
          </a:solidFill>
          <a:latin typeface="+mn-lt"/>
          <a:ea typeface="+mn-ea"/>
          <a:cs typeface="+mn-cs"/>
        </a:defRPr>
      </a:lvl6pPr>
      <a:lvl7pPr marL="12481560" indent="-960120" algn="l" defTabSz="1920240" rtl="0" eaLnBrk="1" latinLnBrk="0" hangingPunct="1">
        <a:spcBef>
          <a:spcPct val="20000"/>
        </a:spcBef>
        <a:buFont typeface="Arial"/>
        <a:buChar char="•"/>
        <a:defRPr sz="8400" kern="1200">
          <a:solidFill>
            <a:schemeClr val="tx1"/>
          </a:solidFill>
          <a:latin typeface="+mn-lt"/>
          <a:ea typeface="+mn-ea"/>
          <a:cs typeface="+mn-cs"/>
        </a:defRPr>
      </a:lvl7pPr>
      <a:lvl8pPr marL="14401800" indent="-960120" algn="l" defTabSz="1920240" rtl="0" eaLnBrk="1" latinLnBrk="0" hangingPunct="1">
        <a:spcBef>
          <a:spcPct val="20000"/>
        </a:spcBef>
        <a:buFont typeface="Arial"/>
        <a:buChar char="•"/>
        <a:defRPr sz="8400" kern="1200">
          <a:solidFill>
            <a:schemeClr val="tx1"/>
          </a:solidFill>
          <a:latin typeface="+mn-lt"/>
          <a:ea typeface="+mn-ea"/>
          <a:cs typeface="+mn-cs"/>
        </a:defRPr>
      </a:lvl8pPr>
      <a:lvl9pPr marL="16322040" indent="-960120" algn="l" defTabSz="1920240" rtl="0" eaLnBrk="1" latinLnBrk="0" hangingPunct="1">
        <a:spcBef>
          <a:spcPct val="20000"/>
        </a:spcBef>
        <a:buFont typeface="Arial"/>
        <a:buChar char="•"/>
        <a:defRPr sz="8400" kern="1200">
          <a:solidFill>
            <a:schemeClr val="tx1"/>
          </a:solidFill>
          <a:latin typeface="+mn-lt"/>
          <a:ea typeface="+mn-ea"/>
          <a:cs typeface="+mn-cs"/>
        </a:defRPr>
      </a:lvl9pPr>
    </p:bodyStyle>
    <p:otherStyle>
      <a:defPPr>
        <a:defRPr lang="en-US"/>
      </a:defPPr>
      <a:lvl1pPr marL="0" algn="l" defTabSz="1920240" rtl="0" eaLnBrk="1" latinLnBrk="0" hangingPunct="1">
        <a:defRPr sz="7575" kern="1200">
          <a:solidFill>
            <a:schemeClr val="tx1"/>
          </a:solidFill>
          <a:latin typeface="+mn-lt"/>
          <a:ea typeface="+mn-ea"/>
          <a:cs typeface="+mn-cs"/>
        </a:defRPr>
      </a:lvl1pPr>
      <a:lvl2pPr marL="1920240" algn="l" defTabSz="1920240" rtl="0" eaLnBrk="1" latinLnBrk="0" hangingPunct="1">
        <a:defRPr sz="7575" kern="1200">
          <a:solidFill>
            <a:schemeClr val="tx1"/>
          </a:solidFill>
          <a:latin typeface="+mn-lt"/>
          <a:ea typeface="+mn-ea"/>
          <a:cs typeface="+mn-cs"/>
        </a:defRPr>
      </a:lvl2pPr>
      <a:lvl3pPr marL="3840480" algn="l" defTabSz="1920240" rtl="0" eaLnBrk="1" latinLnBrk="0" hangingPunct="1">
        <a:defRPr sz="7575" kern="1200">
          <a:solidFill>
            <a:schemeClr val="tx1"/>
          </a:solidFill>
          <a:latin typeface="+mn-lt"/>
          <a:ea typeface="+mn-ea"/>
          <a:cs typeface="+mn-cs"/>
        </a:defRPr>
      </a:lvl3pPr>
      <a:lvl4pPr marL="5760720" algn="l" defTabSz="1920240" rtl="0" eaLnBrk="1" latinLnBrk="0" hangingPunct="1">
        <a:defRPr sz="7575" kern="1200">
          <a:solidFill>
            <a:schemeClr val="tx1"/>
          </a:solidFill>
          <a:latin typeface="+mn-lt"/>
          <a:ea typeface="+mn-ea"/>
          <a:cs typeface="+mn-cs"/>
        </a:defRPr>
      </a:lvl4pPr>
      <a:lvl5pPr marL="7680960" algn="l" defTabSz="1920240" rtl="0" eaLnBrk="1" latinLnBrk="0" hangingPunct="1">
        <a:defRPr sz="7575" kern="1200">
          <a:solidFill>
            <a:schemeClr val="tx1"/>
          </a:solidFill>
          <a:latin typeface="+mn-lt"/>
          <a:ea typeface="+mn-ea"/>
          <a:cs typeface="+mn-cs"/>
        </a:defRPr>
      </a:lvl5pPr>
      <a:lvl6pPr marL="9601200" algn="l" defTabSz="1920240" rtl="0" eaLnBrk="1" latinLnBrk="0" hangingPunct="1">
        <a:defRPr sz="7575" kern="1200">
          <a:solidFill>
            <a:schemeClr val="tx1"/>
          </a:solidFill>
          <a:latin typeface="+mn-lt"/>
          <a:ea typeface="+mn-ea"/>
          <a:cs typeface="+mn-cs"/>
        </a:defRPr>
      </a:lvl6pPr>
      <a:lvl7pPr marL="11521440" algn="l" defTabSz="1920240" rtl="0" eaLnBrk="1" latinLnBrk="0" hangingPunct="1">
        <a:defRPr sz="7575" kern="1200">
          <a:solidFill>
            <a:schemeClr val="tx1"/>
          </a:solidFill>
          <a:latin typeface="+mn-lt"/>
          <a:ea typeface="+mn-ea"/>
          <a:cs typeface="+mn-cs"/>
        </a:defRPr>
      </a:lvl7pPr>
      <a:lvl8pPr marL="13441680" algn="l" defTabSz="1920240" rtl="0" eaLnBrk="1" latinLnBrk="0" hangingPunct="1">
        <a:defRPr sz="7575" kern="1200">
          <a:solidFill>
            <a:schemeClr val="tx1"/>
          </a:solidFill>
          <a:latin typeface="+mn-lt"/>
          <a:ea typeface="+mn-ea"/>
          <a:cs typeface="+mn-cs"/>
        </a:defRPr>
      </a:lvl8pPr>
      <a:lvl9pPr marL="15361920" algn="l" defTabSz="1920240" rtl="0" eaLnBrk="1" latinLnBrk="0" hangingPunct="1">
        <a:defRPr sz="7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chart" Target="../charts/chart9.xml"/><Relationship Id="rId3" Type="http://schemas.openxmlformats.org/officeDocument/2006/relationships/chart" Target="../charts/chart1.xml"/><Relationship Id="rId7" Type="http://schemas.openxmlformats.org/officeDocument/2006/relationships/chart" Target="../charts/chart3.xml"/><Relationship Id="rId12" Type="http://schemas.openxmlformats.org/officeDocument/2006/relationships/chart" Target="../charts/chart8.xm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hart" Target="../charts/chart7.xml"/><Relationship Id="rId5" Type="http://schemas.openxmlformats.org/officeDocument/2006/relationships/image" Target="../media/image2.png"/><Relationship Id="rId15" Type="http://schemas.openxmlformats.org/officeDocument/2006/relationships/chart" Target="../charts/chart11.xml"/><Relationship Id="rId10" Type="http://schemas.openxmlformats.org/officeDocument/2006/relationships/chart" Target="../charts/chart6.xml"/><Relationship Id="rId4" Type="http://schemas.openxmlformats.org/officeDocument/2006/relationships/chart" Target="../charts/chart2.xml"/><Relationship Id="rId9" Type="http://schemas.openxmlformats.org/officeDocument/2006/relationships/chart" Target="../charts/chart5.xml"/><Relationship Id="rId1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122" y="2639560"/>
            <a:ext cx="38404800" cy="488162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dirty="0"/>
          </a:p>
        </p:txBody>
      </p:sp>
      <p:sp>
        <p:nvSpPr>
          <p:cNvPr id="5" name="Rectangle 4"/>
          <p:cNvSpPr/>
          <p:nvPr/>
        </p:nvSpPr>
        <p:spPr>
          <a:xfrm>
            <a:off x="0" y="2057400"/>
            <a:ext cx="38404800" cy="3705086"/>
          </a:xfrm>
          <a:prstGeom prst="rect">
            <a:avLst/>
          </a:prstGeom>
          <a:solidFill>
            <a:srgbClr val="DB5D20"/>
          </a:solidFill>
          <a:ln>
            <a:solidFill>
              <a:srgbClr val="DB5D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sp>
        <p:nvSpPr>
          <p:cNvPr id="6" name="Rectangle 5"/>
          <p:cNvSpPr/>
          <p:nvPr/>
        </p:nvSpPr>
        <p:spPr>
          <a:xfrm>
            <a:off x="0" y="30412908"/>
            <a:ext cx="38220668" cy="448092"/>
          </a:xfrm>
          <a:prstGeom prst="rect">
            <a:avLst/>
          </a:prstGeom>
          <a:solidFill>
            <a:srgbClr val="DB5D2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sp>
        <p:nvSpPr>
          <p:cNvPr id="10" name="TextBox 9"/>
          <p:cNvSpPr txBox="1"/>
          <p:nvPr/>
        </p:nvSpPr>
        <p:spPr>
          <a:xfrm>
            <a:off x="323228" y="2936605"/>
            <a:ext cx="26311439" cy="2862322"/>
          </a:xfrm>
          <a:prstGeom prst="rect">
            <a:avLst/>
          </a:prstGeom>
          <a:noFill/>
        </p:spPr>
        <p:txBody>
          <a:bodyPr wrap="square" rtlCol="0">
            <a:spAutoFit/>
          </a:bodyPr>
          <a:lstStyle/>
          <a:p>
            <a:r>
              <a:rPr lang="en-US" sz="6000" dirty="0">
                <a:solidFill>
                  <a:schemeClr val="bg1"/>
                </a:solidFill>
                <a:cs typeface="Calibri"/>
              </a:rPr>
              <a:t>Neuroscience-Epigenetics-Adversity and Resilience (NEAR) - an intervention to mitigate and prevent Adverse Childhood Experiences (ACEs) and Improve Well-being in Harmon County: a biobehavioral cohort study.</a:t>
            </a:r>
          </a:p>
        </p:txBody>
      </p:sp>
      <p:sp>
        <p:nvSpPr>
          <p:cNvPr id="11" name="TextBox 10"/>
          <p:cNvSpPr txBox="1"/>
          <p:nvPr/>
        </p:nvSpPr>
        <p:spPr>
          <a:xfrm>
            <a:off x="302563" y="2111832"/>
            <a:ext cx="20389751" cy="784830"/>
          </a:xfrm>
          <a:prstGeom prst="rect">
            <a:avLst/>
          </a:prstGeom>
          <a:noFill/>
        </p:spPr>
        <p:txBody>
          <a:bodyPr wrap="square" rtlCol="0">
            <a:spAutoFit/>
          </a:bodyPr>
          <a:lstStyle/>
          <a:p>
            <a:r>
              <a:rPr lang="en-US" sz="4500" dirty="0"/>
              <a:t>Anatomy and Cell Biology Oklahoma State University Center for Health and Sciences</a:t>
            </a:r>
          </a:p>
        </p:txBody>
      </p:sp>
      <p:sp>
        <p:nvSpPr>
          <p:cNvPr id="12" name="TextBox 11"/>
          <p:cNvSpPr txBox="1"/>
          <p:nvPr/>
        </p:nvSpPr>
        <p:spPr>
          <a:xfrm>
            <a:off x="323228" y="6090923"/>
            <a:ext cx="35695975" cy="854080"/>
          </a:xfrm>
          <a:prstGeom prst="rect">
            <a:avLst/>
          </a:prstGeom>
          <a:noFill/>
        </p:spPr>
        <p:txBody>
          <a:bodyPr wrap="square" rtlCol="0">
            <a:spAutoFit/>
          </a:bodyPr>
          <a:lstStyle/>
          <a:p>
            <a:r>
              <a:rPr lang="en-US" sz="4950" b="1" i="1" u="sng" dirty="0">
                <a:solidFill>
                  <a:schemeClr val="bg1">
                    <a:lumMod val="85000"/>
                  </a:schemeClr>
                </a:solidFill>
              </a:rPr>
              <a:t>Carolina Quijada, Darci Peach</a:t>
            </a:r>
            <a:r>
              <a:rPr lang="en-US" sz="4950" i="1" dirty="0">
                <a:solidFill>
                  <a:schemeClr val="bg1">
                    <a:lumMod val="85000"/>
                  </a:schemeClr>
                </a:solidFill>
              </a:rPr>
              <a:t>, Chelsea Pierce, Lana Beasley Ph.D., Julie Croff Ph.D., Alicia Ford Ph.D., and Dolores Vazquez Sanroman Ph.D.</a:t>
            </a:r>
          </a:p>
        </p:txBody>
      </p:sp>
      <p:sp>
        <p:nvSpPr>
          <p:cNvPr id="13" name="TextBox 12"/>
          <p:cNvSpPr txBox="1"/>
          <p:nvPr/>
        </p:nvSpPr>
        <p:spPr>
          <a:xfrm>
            <a:off x="3865108" y="7429577"/>
            <a:ext cx="6747258" cy="854080"/>
          </a:xfrm>
          <a:prstGeom prst="rect">
            <a:avLst/>
          </a:prstGeom>
          <a:noFill/>
        </p:spPr>
        <p:txBody>
          <a:bodyPr wrap="square" rtlCol="0">
            <a:spAutoFit/>
          </a:bodyPr>
          <a:lstStyle/>
          <a:p>
            <a:pPr algn="ctr"/>
            <a:r>
              <a:rPr lang="en-US" sz="4950" b="1" dirty="0">
                <a:solidFill>
                  <a:srgbClr val="FF6600"/>
                </a:solidFill>
              </a:rPr>
              <a:t> </a:t>
            </a:r>
            <a:r>
              <a:rPr lang="en-US" sz="4950" b="1" dirty="0">
                <a:solidFill>
                  <a:srgbClr val="DB5D20"/>
                </a:solidFill>
              </a:rPr>
              <a:t>INTRODUCTION</a:t>
            </a:r>
          </a:p>
        </p:txBody>
      </p:sp>
      <p:sp>
        <p:nvSpPr>
          <p:cNvPr id="60" name="TextBox 59"/>
          <p:cNvSpPr txBox="1"/>
          <p:nvPr/>
        </p:nvSpPr>
        <p:spPr>
          <a:xfrm>
            <a:off x="29400763" y="19504209"/>
            <a:ext cx="6875665" cy="854080"/>
          </a:xfrm>
          <a:prstGeom prst="rect">
            <a:avLst/>
          </a:prstGeom>
          <a:noFill/>
        </p:spPr>
        <p:txBody>
          <a:bodyPr wrap="square" rtlCol="0">
            <a:spAutoFit/>
          </a:bodyPr>
          <a:lstStyle/>
          <a:p>
            <a:pPr algn="ctr"/>
            <a:r>
              <a:rPr lang="en-US" sz="4950" b="1" dirty="0">
                <a:solidFill>
                  <a:srgbClr val="DB5D20"/>
                </a:solidFill>
              </a:rPr>
              <a:t>CONCLUSIONS</a:t>
            </a:r>
          </a:p>
        </p:txBody>
      </p:sp>
      <p:pic>
        <p:nvPicPr>
          <p:cNvPr id="2" name="Picture 1"/>
          <p:cNvPicPr>
            <a:picLocks noChangeAspect="1"/>
          </p:cNvPicPr>
          <p:nvPr/>
        </p:nvPicPr>
        <p:blipFill>
          <a:blip r:embed="rId2"/>
          <a:stretch>
            <a:fillRect/>
          </a:stretch>
        </p:blipFill>
        <p:spPr>
          <a:xfrm>
            <a:off x="25482884" y="1696727"/>
            <a:ext cx="12360279" cy="2628335"/>
          </a:xfrm>
          <a:prstGeom prst="rect">
            <a:avLst/>
          </a:prstGeom>
        </p:spPr>
      </p:pic>
      <p:sp>
        <p:nvSpPr>
          <p:cNvPr id="8" name="TextBox 7">
            <a:extLst>
              <a:ext uri="{FF2B5EF4-FFF2-40B4-BE49-F238E27FC236}">
                <a16:creationId xmlns:a16="http://schemas.microsoft.com/office/drawing/2014/main" id="{93BF4A4F-B46A-97E1-B48D-3A7799321D55}"/>
              </a:ext>
            </a:extLst>
          </p:cNvPr>
          <p:cNvSpPr txBox="1"/>
          <p:nvPr/>
        </p:nvSpPr>
        <p:spPr>
          <a:xfrm>
            <a:off x="234344" y="8177101"/>
            <a:ext cx="13717610" cy="93256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000" dirty="0"/>
              <a:t>Adverse Childhood Experiences (ACEs) include experiencing abuse, violence, or substance use in the home, or having a parent incarcerated. ACEs are associated with long-term changes, which result in poor mental health, substance use disorders, and reduced educational and occupational achievement. More importantly, the prevention of ACEs can have a positive impact on education and employment levels. Thus, providing intervention resources  is pivotal to reducing negative life outcomes in Harmon County, OK. We partnered with the Shortgrass Community Healthcare Center, to assist them in implementing the Neuroscience, Epigenetics, ACEs, and Resilience Science (NEAR) curriculum. The NEAR curriculum provided them with positive coping resources and strategies, which will have a long-term effect in improving the community's health and well-being.</a:t>
            </a:r>
          </a:p>
          <a:p>
            <a:r>
              <a:rPr lang="en-US" sz="3000" b="1" dirty="0"/>
              <a:t>NEAR Education and Mentorship Program</a:t>
            </a:r>
            <a:r>
              <a:rPr lang="en-US" sz="3000" dirty="0"/>
              <a:t>: Early adversity can increase the risk for long- term physical, emotional and social disparities. However, protective factors can support children, adults, and families and therefore mitigate risks associated with exposure to adversity.</a:t>
            </a:r>
          </a:p>
          <a:p>
            <a:r>
              <a:rPr lang="en-US" sz="3000" b="1" dirty="0"/>
              <a:t>Neuroscience, Epigenetics, ACEs, and Resilience (NEAR) Science training </a:t>
            </a:r>
            <a:r>
              <a:rPr lang="en-US" sz="3000" dirty="0"/>
              <a:t>explores how life experiences impact our biological nervous system. It takes a deeper dive into the ACEs study and how to support communities and increase key areas including: 1) core protective factors of building capabilities, 3) attachment and belonging, 3) fostering community growth, and 4) culture and spirituality.</a:t>
            </a:r>
          </a:p>
        </p:txBody>
      </p:sp>
      <p:sp>
        <p:nvSpPr>
          <p:cNvPr id="9" name="TextBox 8">
            <a:extLst>
              <a:ext uri="{FF2B5EF4-FFF2-40B4-BE49-F238E27FC236}">
                <a16:creationId xmlns:a16="http://schemas.microsoft.com/office/drawing/2014/main" id="{BA61B588-1FE4-6F01-A3A8-F6FF57F4BB9A}"/>
              </a:ext>
            </a:extLst>
          </p:cNvPr>
          <p:cNvSpPr txBox="1"/>
          <p:nvPr/>
        </p:nvSpPr>
        <p:spPr>
          <a:xfrm>
            <a:off x="218122" y="18237315"/>
            <a:ext cx="13717610"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3000" dirty="0">
                <a:solidFill>
                  <a:srgbClr val="000000"/>
                </a:solidFill>
              </a:rPr>
              <a:t>Objective 1a: Understand the biobehavioral profile of adversity and resilience of Harmon county community health care providers residents through dyadic biological, behavioral, and outcome driven data collection highlighting understanding of the contributions of early life adversity and resilience on substance use behaviors.</a:t>
            </a:r>
          </a:p>
          <a:p>
            <a:pPr algn="just"/>
            <a:r>
              <a:rPr lang="en-US" sz="3000" dirty="0">
                <a:solidFill>
                  <a:srgbClr val="000000"/>
                </a:solidFill>
              </a:rPr>
              <a:t>Objective 2a: Train a cohort of Community Champions on the Neuroscience, Epigenetics, ACEs, and Resilience (NEAR) Science curriculum.</a:t>
            </a:r>
          </a:p>
        </p:txBody>
      </p:sp>
      <p:sp>
        <p:nvSpPr>
          <p:cNvPr id="15" name="TextBox 14">
            <a:extLst>
              <a:ext uri="{FF2B5EF4-FFF2-40B4-BE49-F238E27FC236}">
                <a16:creationId xmlns:a16="http://schemas.microsoft.com/office/drawing/2014/main" id="{B0D22E60-62D7-417B-A690-0D538E1046DE}"/>
              </a:ext>
            </a:extLst>
          </p:cNvPr>
          <p:cNvSpPr txBox="1"/>
          <p:nvPr/>
        </p:nvSpPr>
        <p:spPr>
          <a:xfrm>
            <a:off x="3859166" y="21269250"/>
            <a:ext cx="6747258" cy="854080"/>
          </a:xfrm>
          <a:prstGeom prst="rect">
            <a:avLst/>
          </a:prstGeom>
          <a:noFill/>
        </p:spPr>
        <p:txBody>
          <a:bodyPr wrap="square" rtlCol="0">
            <a:spAutoFit/>
          </a:bodyPr>
          <a:lstStyle/>
          <a:p>
            <a:pPr algn="ctr"/>
            <a:r>
              <a:rPr lang="en-US" sz="4950" b="1" dirty="0">
                <a:solidFill>
                  <a:srgbClr val="DB5D20"/>
                </a:solidFill>
              </a:rPr>
              <a:t> METHODS</a:t>
            </a:r>
          </a:p>
        </p:txBody>
      </p:sp>
      <p:sp>
        <p:nvSpPr>
          <p:cNvPr id="23" name="TextBox 22">
            <a:extLst>
              <a:ext uri="{FF2B5EF4-FFF2-40B4-BE49-F238E27FC236}">
                <a16:creationId xmlns:a16="http://schemas.microsoft.com/office/drawing/2014/main" id="{118C721C-AA7B-28FC-A2AD-6E6965C2FBF4}"/>
              </a:ext>
            </a:extLst>
          </p:cNvPr>
          <p:cNvSpPr txBox="1"/>
          <p:nvPr/>
        </p:nvSpPr>
        <p:spPr>
          <a:xfrm>
            <a:off x="3808403" y="17479648"/>
            <a:ext cx="6747258" cy="854080"/>
          </a:xfrm>
          <a:prstGeom prst="rect">
            <a:avLst/>
          </a:prstGeom>
          <a:noFill/>
        </p:spPr>
        <p:txBody>
          <a:bodyPr wrap="square" rtlCol="0">
            <a:spAutoFit/>
          </a:bodyPr>
          <a:lstStyle/>
          <a:p>
            <a:pPr algn="ctr"/>
            <a:r>
              <a:rPr lang="en-US" sz="4950" b="1" dirty="0">
                <a:solidFill>
                  <a:srgbClr val="DB5D20"/>
                </a:solidFill>
              </a:rPr>
              <a:t>SPECIFIC AIMS</a:t>
            </a:r>
          </a:p>
        </p:txBody>
      </p:sp>
      <p:graphicFrame>
        <p:nvGraphicFramePr>
          <p:cNvPr id="24" name="Table 23">
            <a:extLst>
              <a:ext uri="{FF2B5EF4-FFF2-40B4-BE49-F238E27FC236}">
                <a16:creationId xmlns:a16="http://schemas.microsoft.com/office/drawing/2014/main" id="{387DD4AB-0FF8-DE66-5E97-0869C424608D}"/>
              </a:ext>
            </a:extLst>
          </p:cNvPr>
          <p:cNvGraphicFramePr>
            <a:graphicFrameLocks noGrp="1"/>
          </p:cNvGraphicFramePr>
          <p:nvPr>
            <p:extLst>
              <p:ext uri="{D42A27DB-BD31-4B8C-83A1-F6EECF244321}">
                <p14:modId xmlns:p14="http://schemas.microsoft.com/office/powerpoint/2010/main" val="73518064"/>
              </p:ext>
            </p:extLst>
          </p:nvPr>
        </p:nvGraphicFramePr>
        <p:xfrm>
          <a:off x="14626831" y="8905004"/>
          <a:ext cx="5954084" cy="5093496"/>
        </p:xfrm>
        <a:graphic>
          <a:graphicData uri="http://schemas.openxmlformats.org/drawingml/2006/table">
            <a:tbl>
              <a:tblPr/>
              <a:tblGrid>
                <a:gridCol w="5256511">
                  <a:extLst>
                    <a:ext uri="{9D8B030D-6E8A-4147-A177-3AD203B41FA5}">
                      <a16:colId xmlns:a16="http://schemas.microsoft.com/office/drawing/2014/main" val="1917642576"/>
                    </a:ext>
                  </a:extLst>
                </a:gridCol>
                <a:gridCol w="697573">
                  <a:extLst>
                    <a:ext uri="{9D8B030D-6E8A-4147-A177-3AD203B41FA5}">
                      <a16:colId xmlns:a16="http://schemas.microsoft.com/office/drawing/2014/main" val="4102317297"/>
                    </a:ext>
                  </a:extLst>
                </a:gridCol>
              </a:tblGrid>
              <a:tr h="510064">
                <a:tc>
                  <a:txBody>
                    <a:bodyPr/>
                    <a:lstStyle/>
                    <a:p>
                      <a:pPr algn="l" fontAlgn="b"/>
                      <a:r>
                        <a:rPr lang="en-US" sz="3300" b="0" i="0" u="none" strike="noStrike" dirty="0">
                          <a:solidFill>
                            <a:srgbClr val="000000"/>
                          </a:solidFill>
                          <a:effectLst/>
                          <a:latin typeface="Calibri" panose="020F0502020204030204" pitchFamily="34" charset="0"/>
                        </a:rPr>
                        <a:t>Occupation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300" b="0" i="0" u="none" strike="noStrike">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979317"/>
                  </a:ext>
                </a:extLst>
              </a:tr>
              <a:tr h="510064">
                <a:tc>
                  <a:txBody>
                    <a:bodyPr/>
                    <a:lstStyle/>
                    <a:p>
                      <a:pPr algn="l" fontAlgn="b"/>
                      <a:r>
                        <a:rPr lang="en-US" sz="3300" b="0" i="0" u="none" strike="noStrike">
                          <a:solidFill>
                            <a:srgbClr val="000000"/>
                          </a:solidFill>
                          <a:effectLst/>
                          <a:latin typeface="Calibri" panose="020F0502020204030204" pitchFamily="34" charset="0"/>
                        </a:rPr>
                        <a:t>Licensed Practical Nurse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300" b="0" i="0" u="none" strike="noStrike">
                          <a:solidFill>
                            <a:srgbClr val="000000"/>
                          </a:solidFill>
                          <a:effectLst/>
                          <a:latin typeface="Calibri" panose="020F0502020204030204" pitchFamily="34" charset="0"/>
                        </a:rPr>
                        <a:t>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657938"/>
                  </a:ext>
                </a:extLst>
              </a:tr>
              <a:tr h="510064">
                <a:tc>
                  <a:txBody>
                    <a:bodyPr/>
                    <a:lstStyle/>
                    <a:p>
                      <a:pPr algn="l" fontAlgn="b"/>
                      <a:r>
                        <a:rPr lang="en-US" sz="3300" b="0" i="0" u="none" strike="noStrike">
                          <a:solidFill>
                            <a:srgbClr val="000000"/>
                          </a:solidFill>
                          <a:effectLst/>
                          <a:latin typeface="Calibri" panose="020F0502020204030204" pitchFamily="34" charset="0"/>
                        </a:rPr>
                        <a:t>Receptionist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300" b="0" i="0" u="none" strike="noStrike">
                          <a:solidFill>
                            <a:srgbClr val="000000"/>
                          </a:solidFill>
                          <a:effectLst/>
                          <a:latin typeface="Calibri" panose="020F0502020204030204" pitchFamily="34" charset="0"/>
                        </a:rPr>
                        <a:t>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604868"/>
                  </a:ext>
                </a:extLst>
              </a:tr>
              <a:tr h="510064">
                <a:tc>
                  <a:txBody>
                    <a:bodyPr/>
                    <a:lstStyle/>
                    <a:p>
                      <a:pPr algn="l" fontAlgn="b"/>
                      <a:r>
                        <a:rPr lang="en-US" sz="3300" b="0" i="0" u="none" strike="noStrike">
                          <a:solidFill>
                            <a:srgbClr val="000000"/>
                          </a:solidFill>
                          <a:effectLst/>
                          <a:latin typeface="Calibri" panose="020F0502020204030204" pitchFamily="34" charset="0"/>
                        </a:rPr>
                        <a:t>IT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300" b="0" i="0" u="none" strike="noStrike">
                          <a:solidFill>
                            <a:srgbClr val="000000"/>
                          </a:solidFill>
                          <a:effectLst/>
                          <a:latin typeface="Calibri" panose="020F0502020204030204" pitchFamily="34" charset="0"/>
                        </a:rPr>
                        <a:t>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110135"/>
                  </a:ext>
                </a:extLst>
              </a:tr>
              <a:tr h="1012984">
                <a:tc>
                  <a:txBody>
                    <a:bodyPr/>
                    <a:lstStyle/>
                    <a:p>
                      <a:pPr algn="l" fontAlgn="b"/>
                      <a:r>
                        <a:rPr lang="en-US" sz="3300" b="0" i="0" u="none" strike="noStrike">
                          <a:solidFill>
                            <a:srgbClr val="000000"/>
                          </a:solidFill>
                          <a:effectLst/>
                          <a:latin typeface="Calibri" panose="020F0502020204030204" pitchFamily="34" charset="0"/>
                        </a:rPr>
                        <a:t>Behavioral Health Case Manager</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300" b="0" i="0" u="none" strike="noStrike" dirty="0">
                          <a:solidFill>
                            <a:srgbClr val="000000"/>
                          </a:solidFill>
                          <a:effectLst/>
                          <a:latin typeface="Calibri" panose="020F050202020403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587073"/>
                  </a:ext>
                </a:extLst>
              </a:tr>
              <a:tr h="510064">
                <a:tc>
                  <a:txBody>
                    <a:bodyPr/>
                    <a:lstStyle/>
                    <a:p>
                      <a:pPr algn="l" fontAlgn="b"/>
                      <a:r>
                        <a:rPr lang="en-US" sz="3300" b="0" i="0" u="none" strike="noStrike" dirty="0">
                          <a:solidFill>
                            <a:srgbClr val="000000"/>
                          </a:solidFill>
                          <a:effectLst/>
                          <a:latin typeface="Calibri" panose="020F0502020204030204" pitchFamily="34" charset="0"/>
                        </a:rPr>
                        <a:t>Family Nurse Practitioner</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300" b="0" i="0" u="none" strike="noStrike">
                          <a:solidFill>
                            <a:srgbClr val="000000"/>
                          </a:solidFill>
                          <a:effectLst/>
                          <a:latin typeface="Calibri" panose="020F0502020204030204" pitchFamily="34" charset="0"/>
                        </a:rPr>
                        <a:t>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222498"/>
                  </a:ext>
                </a:extLst>
              </a:tr>
              <a:tr h="510064">
                <a:tc>
                  <a:txBody>
                    <a:bodyPr/>
                    <a:lstStyle/>
                    <a:p>
                      <a:pPr algn="l" fontAlgn="b"/>
                      <a:r>
                        <a:rPr lang="en-US" sz="3300" b="0" i="0" u="none" strike="noStrike">
                          <a:solidFill>
                            <a:srgbClr val="000000"/>
                          </a:solidFill>
                          <a:effectLst/>
                          <a:latin typeface="Calibri" panose="020F0502020204030204" pitchFamily="34" charset="0"/>
                        </a:rPr>
                        <a:t>Billing</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300" b="0" i="0" u="none" strike="noStrike">
                          <a:solidFill>
                            <a:srgbClr val="000000"/>
                          </a:solidFill>
                          <a:effectLst/>
                          <a:latin typeface="Calibri" panose="020F0502020204030204" pitchFamily="34" charset="0"/>
                        </a:rPr>
                        <a:t>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26428"/>
                  </a:ext>
                </a:extLst>
              </a:tr>
              <a:tr h="510064">
                <a:tc>
                  <a:txBody>
                    <a:bodyPr/>
                    <a:lstStyle/>
                    <a:p>
                      <a:pPr algn="l" fontAlgn="b"/>
                      <a:r>
                        <a:rPr lang="en-US" sz="3300" b="0" i="0" u="none" strike="noStrike">
                          <a:solidFill>
                            <a:srgbClr val="000000"/>
                          </a:solidFill>
                          <a:effectLst/>
                          <a:latin typeface="Calibri" panose="020F0502020204030204" pitchFamily="34" charset="0"/>
                        </a:rPr>
                        <a:t>Medical Assistant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300" b="0" i="0" u="none" strike="noStrike">
                          <a:solidFill>
                            <a:srgbClr val="000000"/>
                          </a:solidFill>
                          <a:effectLst/>
                          <a:latin typeface="Calibri" panose="020F0502020204030204" pitchFamily="34" charset="0"/>
                        </a:rPr>
                        <a:t>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454818"/>
                  </a:ext>
                </a:extLst>
              </a:tr>
              <a:tr h="510064">
                <a:tc>
                  <a:txBody>
                    <a:bodyPr/>
                    <a:lstStyle/>
                    <a:p>
                      <a:pPr algn="l" fontAlgn="b"/>
                      <a:r>
                        <a:rPr lang="en-US" sz="3300" b="0" i="0" u="none" strike="noStrike">
                          <a:solidFill>
                            <a:srgbClr val="000000"/>
                          </a:solidFill>
                          <a:effectLst/>
                          <a:latin typeface="Calibri" panose="020F0502020204030204" pitchFamily="34" charset="0"/>
                        </a:rPr>
                        <a:t>pharmacist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300" b="0" i="0" u="none" strike="noStrike" dirty="0">
                          <a:solidFill>
                            <a:srgbClr val="000000"/>
                          </a:solidFill>
                          <a:effectLst/>
                          <a:latin typeface="Calibri" panose="020F0502020204030204" pitchFamily="34" charset="0"/>
                        </a:rPr>
                        <a:t>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259937"/>
                  </a:ext>
                </a:extLst>
              </a:tr>
            </a:tbl>
          </a:graphicData>
        </a:graphic>
      </p:graphicFrame>
      <p:sp>
        <p:nvSpPr>
          <p:cNvPr id="25" name="TextBox 24">
            <a:extLst>
              <a:ext uri="{FF2B5EF4-FFF2-40B4-BE49-F238E27FC236}">
                <a16:creationId xmlns:a16="http://schemas.microsoft.com/office/drawing/2014/main" id="{51434599-55F1-CB78-E519-1E22FDE769EF}"/>
              </a:ext>
            </a:extLst>
          </p:cNvPr>
          <p:cNvSpPr txBox="1"/>
          <p:nvPr/>
        </p:nvSpPr>
        <p:spPr>
          <a:xfrm>
            <a:off x="14648840" y="8283615"/>
            <a:ext cx="3424977" cy="600164"/>
          </a:xfrm>
          <a:prstGeom prst="rect">
            <a:avLst/>
          </a:prstGeom>
          <a:noFill/>
        </p:spPr>
        <p:txBody>
          <a:bodyPr wrap="none" rtlCol="0">
            <a:spAutoFit/>
          </a:bodyPr>
          <a:lstStyle/>
          <a:p>
            <a:r>
              <a:rPr lang="en-US" sz="3300" b="1" dirty="0"/>
              <a:t>Participants n= 23 </a:t>
            </a:r>
          </a:p>
        </p:txBody>
      </p:sp>
      <p:graphicFrame>
        <p:nvGraphicFramePr>
          <p:cNvPr id="30" name="Chart 29">
            <a:extLst>
              <a:ext uri="{FF2B5EF4-FFF2-40B4-BE49-F238E27FC236}">
                <a16:creationId xmlns:a16="http://schemas.microsoft.com/office/drawing/2014/main" id="{3DB2360B-2A49-4A8F-BD07-9BAD20DA143F}"/>
              </a:ext>
            </a:extLst>
          </p:cNvPr>
          <p:cNvGraphicFramePr>
            <a:graphicFrameLocks/>
          </p:cNvGraphicFramePr>
          <p:nvPr>
            <p:extLst>
              <p:ext uri="{D42A27DB-BD31-4B8C-83A1-F6EECF244321}">
                <p14:modId xmlns:p14="http://schemas.microsoft.com/office/powerpoint/2010/main" val="4290824349"/>
              </p:ext>
            </p:extLst>
          </p:nvPr>
        </p:nvGraphicFramePr>
        <p:xfrm>
          <a:off x="20829624" y="8423562"/>
          <a:ext cx="6152486" cy="3935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a:extLst>
              <a:ext uri="{FF2B5EF4-FFF2-40B4-BE49-F238E27FC236}">
                <a16:creationId xmlns:a16="http://schemas.microsoft.com/office/drawing/2014/main" id="{081E6944-B11A-405B-B3CD-1962B571AE6C}"/>
              </a:ext>
            </a:extLst>
          </p:cNvPr>
          <p:cNvGraphicFramePr>
            <a:graphicFrameLocks/>
          </p:cNvGraphicFramePr>
          <p:nvPr>
            <p:extLst>
              <p:ext uri="{D42A27DB-BD31-4B8C-83A1-F6EECF244321}">
                <p14:modId xmlns:p14="http://schemas.microsoft.com/office/powerpoint/2010/main" val="2867707151"/>
              </p:ext>
            </p:extLst>
          </p:nvPr>
        </p:nvGraphicFramePr>
        <p:xfrm>
          <a:off x="21449214" y="12313580"/>
          <a:ext cx="5231813" cy="3444263"/>
        </p:xfrm>
        <a:graphic>
          <a:graphicData uri="http://schemas.openxmlformats.org/drawingml/2006/chart">
            <c:chart xmlns:c="http://schemas.openxmlformats.org/drawingml/2006/chart" xmlns:r="http://schemas.openxmlformats.org/officeDocument/2006/relationships" r:id="rId4"/>
          </a:graphicData>
        </a:graphic>
      </p:graphicFrame>
      <p:sp>
        <p:nvSpPr>
          <p:cNvPr id="51" name="Rectangle 50">
            <a:extLst>
              <a:ext uri="{FF2B5EF4-FFF2-40B4-BE49-F238E27FC236}">
                <a16:creationId xmlns:a16="http://schemas.microsoft.com/office/drawing/2014/main" id="{D766B28E-2E37-6380-3A82-2A6B3CA29E88}"/>
              </a:ext>
            </a:extLst>
          </p:cNvPr>
          <p:cNvSpPr/>
          <p:nvPr/>
        </p:nvSpPr>
        <p:spPr>
          <a:xfrm>
            <a:off x="14188537" y="8209678"/>
            <a:ext cx="13000078" cy="750562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pic>
        <p:nvPicPr>
          <p:cNvPr id="1026" name="Picture 2" descr="HOME">
            <a:extLst>
              <a:ext uri="{FF2B5EF4-FFF2-40B4-BE49-F238E27FC236}">
                <a16:creationId xmlns:a16="http://schemas.microsoft.com/office/drawing/2014/main" id="{DE2CA7AB-94DA-83FB-9DA9-4B5A472B99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8500" y="14035712"/>
            <a:ext cx="3562016" cy="14290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0DBA9348-3422-BD63-CE80-3F1E710ABD9F}"/>
              </a:ext>
            </a:extLst>
          </p:cNvPr>
          <p:cNvPicPr>
            <a:picLocks noChangeAspect="1"/>
          </p:cNvPicPr>
          <p:nvPr/>
        </p:nvPicPr>
        <p:blipFill rotWithShape="1">
          <a:blip r:embed="rId6"/>
          <a:srcRect t="8517"/>
          <a:stretch/>
        </p:blipFill>
        <p:spPr>
          <a:xfrm>
            <a:off x="19098814" y="14155937"/>
            <a:ext cx="1558226" cy="1425522"/>
          </a:xfrm>
          <a:prstGeom prst="rect">
            <a:avLst/>
          </a:prstGeom>
        </p:spPr>
      </p:pic>
      <p:grpSp>
        <p:nvGrpSpPr>
          <p:cNvPr id="61" name="Group 60">
            <a:extLst>
              <a:ext uri="{FF2B5EF4-FFF2-40B4-BE49-F238E27FC236}">
                <a16:creationId xmlns:a16="http://schemas.microsoft.com/office/drawing/2014/main" id="{BCC70EC8-E590-A405-0F74-F2E54460EDAA}"/>
              </a:ext>
            </a:extLst>
          </p:cNvPr>
          <p:cNvGrpSpPr/>
          <p:nvPr/>
        </p:nvGrpSpPr>
        <p:grpSpPr>
          <a:xfrm>
            <a:off x="14125465" y="15763292"/>
            <a:ext cx="13063151" cy="14552620"/>
            <a:chOff x="33876421" y="16248725"/>
            <a:chExt cx="17417535" cy="19403493"/>
          </a:xfrm>
        </p:grpSpPr>
        <p:graphicFrame>
          <p:nvGraphicFramePr>
            <p:cNvPr id="34" name="Chart 33">
              <a:extLst>
                <a:ext uri="{FF2B5EF4-FFF2-40B4-BE49-F238E27FC236}">
                  <a16:creationId xmlns:a16="http://schemas.microsoft.com/office/drawing/2014/main" id="{077C25CB-90F0-4D71-9A27-82D007C4EDDB}"/>
                </a:ext>
              </a:extLst>
            </p:cNvPr>
            <p:cNvGraphicFramePr>
              <a:graphicFrameLocks/>
            </p:cNvGraphicFramePr>
            <p:nvPr>
              <p:extLst>
                <p:ext uri="{D42A27DB-BD31-4B8C-83A1-F6EECF244321}">
                  <p14:modId xmlns:p14="http://schemas.microsoft.com/office/powerpoint/2010/main" val="1164109667"/>
                </p:ext>
              </p:extLst>
            </p:nvPr>
          </p:nvGraphicFramePr>
          <p:xfrm>
            <a:off x="34142930" y="17758924"/>
            <a:ext cx="8535109" cy="61279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Chart 34">
              <a:extLst>
                <a:ext uri="{FF2B5EF4-FFF2-40B4-BE49-F238E27FC236}">
                  <a16:creationId xmlns:a16="http://schemas.microsoft.com/office/drawing/2014/main" id="{C0C3A97F-F283-4A9C-8CA8-978BA0F7C356}"/>
                </a:ext>
              </a:extLst>
            </p:cNvPr>
            <p:cNvGraphicFramePr>
              <a:graphicFrameLocks/>
            </p:cNvGraphicFramePr>
            <p:nvPr>
              <p:extLst>
                <p:ext uri="{D42A27DB-BD31-4B8C-83A1-F6EECF244321}">
                  <p14:modId xmlns:p14="http://schemas.microsoft.com/office/powerpoint/2010/main" val="384711402"/>
                </p:ext>
              </p:extLst>
            </p:nvPr>
          </p:nvGraphicFramePr>
          <p:xfrm>
            <a:off x="42580205" y="17728785"/>
            <a:ext cx="8617314" cy="60477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Chart 38">
              <a:extLst>
                <a:ext uri="{FF2B5EF4-FFF2-40B4-BE49-F238E27FC236}">
                  <a16:creationId xmlns:a16="http://schemas.microsoft.com/office/drawing/2014/main" id="{856F091F-F7BB-4F5E-953B-428750F26B38}"/>
                </a:ext>
              </a:extLst>
            </p:cNvPr>
            <p:cNvGraphicFramePr>
              <a:graphicFrameLocks/>
            </p:cNvGraphicFramePr>
            <p:nvPr>
              <p:extLst>
                <p:ext uri="{D42A27DB-BD31-4B8C-83A1-F6EECF244321}">
                  <p14:modId xmlns:p14="http://schemas.microsoft.com/office/powerpoint/2010/main" val="1736151053"/>
                </p:ext>
              </p:extLst>
            </p:nvPr>
          </p:nvGraphicFramePr>
          <p:xfrm>
            <a:off x="34025973" y="29304839"/>
            <a:ext cx="8356907" cy="603219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2" name="Chart 41">
              <a:extLst>
                <a:ext uri="{FF2B5EF4-FFF2-40B4-BE49-F238E27FC236}">
                  <a16:creationId xmlns:a16="http://schemas.microsoft.com/office/drawing/2014/main" id="{A4C888A9-C061-4EE7-99E4-6E1464F8A6AC}"/>
                </a:ext>
              </a:extLst>
            </p:cNvPr>
            <p:cNvGraphicFramePr>
              <a:graphicFrameLocks/>
            </p:cNvGraphicFramePr>
            <p:nvPr>
              <p:extLst>
                <p:ext uri="{D42A27DB-BD31-4B8C-83A1-F6EECF244321}">
                  <p14:modId xmlns:p14="http://schemas.microsoft.com/office/powerpoint/2010/main" val="1185751304"/>
                </p:ext>
              </p:extLst>
            </p:nvPr>
          </p:nvGraphicFramePr>
          <p:xfrm>
            <a:off x="43015115" y="23886908"/>
            <a:ext cx="8003500" cy="498629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Chart 43">
              <a:extLst>
                <a:ext uri="{FF2B5EF4-FFF2-40B4-BE49-F238E27FC236}">
                  <a16:creationId xmlns:a16="http://schemas.microsoft.com/office/drawing/2014/main" id="{A11CD055-8E9C-44C2-B1E7-8A0F96FD21E2}"/>
                </a:ext>
              </a:extLst>
            </p:cNvPr>
            <p:cNvGraphicFramePr>
              <a:graphicFrameLocks/>
            </p:cNvGraphicFramePr>
            <p:nvPr>
              <p:extLst>
                <p:ext uri="{D42A27DB-BD31-4B8C-83A1-F6EECF244321}">
                  <p14:modId xmlns:p14="http://schemas.microsoft.com/office/powerpoint/2010/main" val="1645667166"/>
                </p:ext>
              </p:extLst>
            </p:nvPr>
          </p:nvGraphicFramePr>
          <p:xfrm>
            <a:off x="42466977" y="29200909"/>
            <a:ext cx="8826978" cy="640034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5" name="Chart 44">
              <a:extLst>
                <a:ext uri="{FF2B5EF4-FFF2-40B4-BE49-F238E27FC236}">
                  <a16:creationId xmlns:a16="http://schemas.microsoft.com/office/drawing/2014/main" id="{A36E4719-DDF5-4A2A-87B0-6A55DD2059A8}"/>
                </a:ext>
              </a:extLst>
            </p:cNvPr>
            <p:cNvGraphicFramePr>
              <a:graphicFrameLocks/>
            </p:cNvGraphicFramePr>
            <p:nvPr>
              <p:extLst>
                <p:ext uri="{D42A27DB-BD31-4B8C-83A1-F6EECF244321}">
                  <p14:modId xmlns:p14="http://schemas.microsoft.com/office/powerpoint/2010/main" val="2381884718"/>
                </p:ext>
              </p:extLst>
            </p:nvPr>
          </p:nvGraphicFramePr>
          <p:xfrm>
            <a:off x="33876421" y="23776553"/>
            <a:ext cx="9937302" cy="5200584"/>
          </p:xfrm>
          <a:graphic>
            <a:graphicData uri="http://schemas.openxmlformats.org/drawingml/2006/chart">
              <c:chart xmlns:c="http://schemas.openxmlformats.org/drawingml/2006/chart" xmlns:r="http://schemas.openxmlformats.org/officeDocument/2006/relationships" r:id="rId12"/>
            </a:graphicData>
          </a:graphic>
        </p:graphicFrame>
        <p:sp>
          <p:nvSpPr>
            <p:cNvPr id="53" name="Rectangle 52">
              <a:extLst>
                <a:ext uri="{FF2B5EF4-FFF2-40B4-BE49-F238E27FC236}">
                  <a16:creationId xmlns:a16="http://schemas.microsoft.com/office/drawing/2014/main" id="{75350700-D048-55DF-0050-7793B0CC3CC3}"/>
                </a:ext>
              </a:extLst>
            </p:cNvPr>
            <p:cNvSpPr/>
            <p:nvPr/>
          </p:nvSpPr>
          <p:spPr>
            <a:xfrm>
              <a:off x="33960519" y="16359080"/>
              <a:ext cx="17333437" cy="19293138"/>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sp>
          <p:nvSpPr>
            <p:cNvPr id="54" name="TextBox 53">
              <a:extLst>
                <a:ext uri="{FF2B5EF4-FFF2-40B4-BE49-F238E27FC236}">
                  <a16:creationId xmlns:a16="http://schemas.microsoft.com/office/drawing/2014/main" id="{25991618-4A7E-A506-B9EE-FD8995A3EC6D}"/>
                </a:ext>
              </a:extLst>
            </p:cNvPr>
            <p:cNvSpPr txBox="1"/>
            <p:nvPr/>
          </p:nvSpPr>
          <p:spPr>
            <a:xfrm>
              <a:off x="34168205" y="16248725"/>
              <a:ext cx="17023534" cy="1600439"/>
            </a:xfrm>
            <a:prstGeom prst="rect">
              <a:avLst/>
            </a:prstGeom>
            <a:noFill/>
          </p:spPr>
          <p:txBody>
            <a:bodyPr wrap="square" rtlCol="0">
              <a:spAutoFit/>
            </a:bodyPr>
            <a:lstStyle/>
            <a:p>
              <a:pPr algn="ctr"/>
              <a:r>
                <a:rPr lang="en-US" sz="3600" b="1" dirty="0"/>
                <a:t>Pre vs Post Survey Reponses about Adverse Childhood Experiences (ACEs) in the community</a:t>
              </a:r>
            </a:p>
          </p:txBody>
        </p:sp>
      </p:grpSp>
      <p:sp>
        <p:nvSpPr>
          <p:cNvPr id="58" name="TextBox 57">
            <a:extLst>
              <a:ext uri="{FF2B5EF4-FFF2-40B4-BE49-F238E27FC236}">
                <a16:creationId xmlns:a16="http://schemas.microsoft.com/office/drawing/2014/main" id="{126E802C-8DE6-37A8-63A0-C2DFFF73BA32}"/>
              </a:ext>
            </a:extLst>
          </p:cNvPr>
          <p:cNvSpPr txBox="1"/>
          <p:nvPr/>
        </p:nvSpPr>
        <p:spPr>
          <a:xfrm>
            <a:off x="23754521" y="7461813"/>
            <a:ext cx="6875665" cy="854080"/>
          </a:xfrm>
          <a:prstGeom prst="rect">
            <a:avLst/>
          </a:prstGeom>
          <a:noFill/>
        </p:spPr>
        <p:txBody>
          <a:bodyPr wrap="square" rtlCol="0">
            <a:spAutoFit/>
          </a:bodyPr>
          <a:lstStyle/>
          <a:p>
            <a:pPr algn="ctr"/>
            <a:r>
              <a:rPr lang="en-US" sz="4950" b="1" dirty="0">
                <a:solidFill>
                  <a:srgbClr val="DB5D20"/>
                </a:solidFill>
              </a:rPr>
              <a:t>RESULTS</a:t>
            </a:r>
          </a:p>
        </p:txBody>
      </p:sp>
      <p:graphicFrame>
        <p:nvGraphicFramePr>
          <p:cNvPr id="62" name="Chart 61">
            <a:extLst>
              <a:ext uri="{FF2B5EF4-FFF2-40B4-BE49-F238E27FC236}">
                <a16:creationId xmlns:a16="http://schemas.microsoft.com/office/drawing/2014/main" id="{AFD50E88-D7B4-4CB6-AD2F-198365CCED0F}"/>
              </a:ext>
            </a:extLst>
          </p:cNvPr>
          <p:cNvGraphicFramePr>
            <a:graphicFrameLocks/>
          </p:cNvGraphicFramePr>
          <p:nvPr>
            <p:extLst>
              <p:ext uri="{D42A27DB-BD31-4B8C-83A1-F6EECF244321}">
                <p14:modId xmlns:p14="http://schemas.microsoft.com/office/powerpoint/2010/main" val="725573854"/>
              </p:ext>
            </p:extLst>
          </p:nvPr>
        </p:nvGraphicFramePr>
        <p:xfrm>
          <a:off x="28970509" y="10524224"/>
          <a:ext cx="7507992" cy="441064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5" name="Chart 64">
            <a:extLst>
              <a:ext uri="{FF2B5EF4-FFF2-40B4-BE49-F238E27FC236}">
                <a16:creationId xmlns:a16="http://schemas.microsoft.com/office/drawing/2014/main" id="{358FCE64-64D2-4994-8B4D-F90FD19308B1}"/>
              </a:ext>
            </a:extLst>
          </p:cNvPr>
          <p:cNvGraphicFramePr>
            <a:graphicFrameLocks/>
          </p:cNvGraphicFramePr>
          <p:nvPr>
            <p:extLst>
              <p:ext uri="{D42A27DB-BD31-4B8C-83A1-F6EECF244321}">
                <p14:modId xmlns:p14="http://schemas.microsoft.com/office/powerpoint/2010/main" val="874873878"/>
              </p:ext>
            </p:extLst>
          </p:nvPr>
        </p:nvGraphicFramePr>
        <p:xfrm>
          <a:off x="32106245" y="15220101"/>
          <a:ext cx="6051284" cy="409487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6" name="Chart 65">
            <a:extLst>
              <a:ext uri="{FF2B5EF4-FFF2-40B4-BE49-F238E27FC236}">
                <a16:creationId xmlns:a16="http://schemas.microsoft.com/office/drawing/2014/main" id="{E16AA1C9-400B-40A2-A394-353AF52C9920}"/>
              </a:ext>
            </a:extLst>
          </p:cNvPr>
          <p:cNvGraphicFramePr>
            <a:graphicFrameLocks/>
          </p:cNvGraphicFramePr>
          <p:nvPr>
            <p:extLst>
              <p:ext uri="{D42A27DB-BD31-4B8C-83A1-F6EECF244321}">
                <p14:modId xmlns:p14="http://schemas.microsoft.com/office/powerpoint/2010/main" val="2624274981"/>
              </p:ext>
            </p:extLst>
          </p:nvPr>
        </p:nvGraphicFramePr>
        <p:xfrm>
          <a:off x="27057696" y="15186669"/>
          <a:ext cx="6202156" cy="3876500"/>
        </p:xfrm>
        <a:graphic>
          <a:graphicData uri="http://schemas.openxmlformats.org/drawingml/2006/chart">
            <c:chart xmlns:c="http://schemas.openxmlformats.org/drawingml/2006/chart" xmlns:r="http://schemas.openxmlformats.org/officeDocument/2006/relationships" r:id="rId15"/>
          </a:graphicData>
        </a:graphic>
      </p:graphicFrame>
      <p:sp>
        <p:nvSpPr>
          <p:cNvPr id="68" name="TextBox 67">
            <a:extLst>
              <a:ext uri="{FF2B5EF4-FFF2-40B4-BE49-F238E27FC236}">
                <a16:creationId xmlns:a16="http://schemas.microsoft.com/office/drawing/2014/main" id="{B85585FD-39BF-8BD0-142C-9AAB9172A3E1}"/>
              </a:ext>
            </a:extLst>
          </p:cNvPr>
          <p:cNvSpPr txBox="1"/>
          <p:nvPr/>
        </p:nvSpPr>
        <p:spPr>
          <a:xfrm>
            <a:off x="27340395" y="20290317"/>
            <a:ext cx="10880273" cy="4708981"/>
          </a:xfrm>
          <a:prstGeom prst="rect">
            <a:avLst/>
          </a:prstGeom>
          <a:noFill/>
        </p:spPr>
        <p:txBody>
          <a:bodyPr wrap="square">
            <a:spAutoFit/>
          </a:bodyPr>
          <a:lstStyle/>
          <a:p>
            <a:pPr marL="428625" indent="-428625">
              <a:buFont typeface="Arial" panose="020B0604020202020204" pitchFamily="34" charset="0"/>
              <a:buChar char="•"/>
            </a:pPr>
            <a:r>
              <a:rPr lang="en-US" sz="3000" dirty="0"/>
              <a:t>We were able to evaluate the effectiveness of the NEAR Science training program as a professional development. It was a general consensus that the program worked, and healthcare providers were looking forward to subsequent training opportunities.</a:t>
            </a:r>
          </a:p>
          <a:p>
            <a:pPr marL="428625" indent="-428625">
              <a:buFont typeface="Arial" panose="020B0604020202020204" pitchFamily="34" charset="0"/>
              <a:buChar char="•"/>
            </a:pPr>
            <a:r>
              <a:rPr lang="en-US" sz="3000" dirty="0"/>
              <a:t> We were able to create and administer surveys to measure specific knowledge acquisition about ACEs and resilience science.</a:t>
            </a:r>
          </a:p>
          <a:p>
            <a:pPr marL="428625" indent="-428625">
              <a:buFont typeface="Arial" panose="020B0604020202020204" pitchFamily="34" charset="0"/>
              <a:buChar char="•"/>
            </a:pPr>
            <a:r>
              <a:rPr lang="en-US" sz="3000" dirty="0"/>
              <a:t>We identified additional training needed to address any areas of weakness that can be improved.</a:t>
            </a:r>
          </a:p>
          <a:p>
            <a:pPr marL="428625" indent="-428625">
              <a:buFont typeface="Arial" panose="020B0604020202020204" pitchFamily="34" charset="0"/>
              <a:buChar char="•"/>
            </a:pPr>
            <a:r>
              <a:rPr lang="en-US" sz="3000" dirty="0"/>
              <a:t>We administered a satisfaction survey about the content and delivery of the training program. </a:t>
            </a:r>
          </a:p>
        </p:txBody>
      </p:sp>
      <p:sp>
        <p:nvSpPr>
          <p:cNvPr id="69" name="TextBox 68">
            <a:extLst>
              <a:ext uri="{FF2B5EF4-FFF2-40B4-BE49-F238E27FC236}">
                <a16:creationId xmlns:a16="http://schemas.microsoft.com/office/drawing/2014/main" id="{76FF2F80-077D-CE55-373C-80B231F1D2EC}"/>
              </a:ext>
            </a:extLst>
          </p:cNvPr>
          <p:cNvSpPr txBox="1"/>
          <p:nvPr/>
        </p:nvSpPr>
        <p:spPr>
          <a:xfrm>
            <a:off x="27405293" y="8239666"/>
            <a:ext cx="10582016" cy="2308324"/>
          </a:xfrm>
          <a:prstGeom prst="rect">
            <a:avLst/>
          </a:prstGeom>
          <a:noFill/>
        </p:spPr>
        <p:txBody>
          <a:bodyPr wrap="square" rtlCol="0">
            <a:spAutoFit/>
          </a:bodyPr>
          <a:lstStyle/>
          <a:p>
            <a:r>
              <a:rPr lang="en-US" sz="3600" b="1" dirty="0"/>
              <a:t>NEAR SCIENCE CURRICULUM IT IS A PROFESSIONAL DEVELOPMENT TOOL AND SPARKED CONVERSATIONS ABOUT ACES AND MEASURES TO TAKE IN THE COMMUNITY</a:t>
            </a:r>
          </a:p>
        </p:txBody>
      </p:sp>
      <p:sp>
        <p:nvSpPr>
          <p:cNvPr id="70" name="Rectangle 69">
            <a:extLst>
              <a:ext uri="{FF2B5EF4-FFF2-40B4-BE49-F238E27FC236}">
                <a16:creationId xmlns:a16="http://schemas.microsoft.com/office/drawing/2014/main" id="{93948056-3E01-074A-CCE5-C7513BD6C4DE}"/>
              </a:ext>
            </a:extLst>
          </p:cNvPr>
          <p:cNvSpPr/>
          <p:nvPr/>
        </p:nvSpPr>
        <p:spPr>
          <a:xfrm>
            <a:off x="27306405" y="8177102"/>
            <a:ext cx="10880273" cy="1135001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sp>
        <p:nvSpPr>
          <p:cNvPr id="71" name="TextBox 70">
            <a:extLst>
              <a:ext uri="{FF2B5EF4-FFF2-40B4-BE49-F238E27FC236}">
                <a16:creationId xmlns:a16="http://schemas.microsoft.com/office/drawing/2014/main" id="{C2BEFE02-8BA9-9BA3-C292-43E063CEE25F}"/>
              </a:ext>
            </a:extLst>
          </p:cNvPr>
          <p:cNvSpPr txBox="1"/>
          <p:nvPr/>
        </p:nvSpPr>
        <p:spPr>
          <a:xfrm>
            <a:off x="30803914" y="24924817"/>
            <a:ext cx="4105121" cy="646331"/>
          </a:xfrm>
          <a:prstGeom prst="rect">
            <a:avLst/>
          </a:prstGeom>
          <a:noFill/>
        </p:spPr>
        <p:txBody>
          <a:bodyPr wrap="square" rtlCol="0">
            <a:spAutoFit/>
          </a:bodyPr>
          <a:lstStyle/>
          <a:p>
            <a:r>
              <a:rPr lang="en-US" sz="3600" b="1" dirty="0">
                <a:solidFill>
                  <a:srgbClr val="DB5D20"/>
                </a:solidFill>
              </a:rPr>
              <a:t>FUTURE DIRECTIONS</a:t>
            </a:r>
          </a:p>
        </p:txBody>
      </p:sp>
      <p:sp>
        <p:nvSpPr>
          <p:cNvPr id="73" name="TextBox 72">
            <a:extLst>
              <a:ext uri="{FF2B5EF4-FFF2-40B4-BE49-F238E27FC236}">
                <a16:creationId xmlns:a16="http://schemas.microsoft.com/office/drawing/2014/main" id="{BCFB56DC-E639-4AF7-1C63-521F1F6F9563}"/>
              </a:ext>
            </a:extLst>
          </p:cNvPr>
          <p:cNvSpPr txBox="1"/>
          <p:nvPr/>
        </p:nvSpPr>
        <p:spPr>
          <a:xfrm>
            <a:off x="27490513" y="25287489"/>
            <a:ext cx="10696166" cy="2492990"/>
          </a:xfrm>
          <a:prstGeom prst="rect">
            <a:avLst/>
          </a:prstGeom>
          <a:noFill/>
        </p:spPr>
        <p:txBody>
          <a:bodyPr wrap="square">
            <a:spAutoFit/>
          </a:bodyPr>
          <a:lstStyle/>
          <a:p>
            <a:r>
              <a:rPr lang="en-US" sz="2600" b="1" i="1" dirty="0"/>
              <a:t>What is the prevalence of ACEs, substance use, and positive coping strategies in the community of Harmon County? </a:t>
            </a:r>
            <a:r>
              <a:rPr lang="en-US" sz="2600" dirty="0"/>
              <a:t>Understand the biobehavioral profile of adversity and resilience of </a:t>
            </a:r>
            <a:r>
              <a:rPr lang="en-US" sz="2600" b="1" i="1" u="sng" dirty="0"/>
              <a:t>Harmon county residents through dyadic (parent-child) </a:t>
            </a:r>
            <a:r>
              <a:rPr lang="en-US" sz="2600" dirty="0"/>
              <a:t>biological, behavioral, and outcome driven data collection highlighting </a:t>
            </a:r>
            <a:r>
              <a:rPr lang="en-US" sz="2600" b="1" i="1" u="sng" dirty="0"/>
              <a:t>understanding of the contributions of early life adversity and resilience on substance use behaviors.</a:t>
            </a:r>
          </a:p>
        </p:txBody>
      </p:sp>
      <p:sp>
        <p:nvSpPr>
          <p:cNvPr id="74" name="Rectangle 73">
            <a:extLst>
              <a:ext uri="{FF2B5EF4-FFF2-40B4-BE49-F238E27FC236}">
                <a16:creationId xmlns:a16="http://schemas.microsoft.com/office/drawing/2014/main" id="{FED5DB82-7F2C-A208-13B6-334432F668C6}"/>
              </a:ext>
            </a:extLst>
          </p:cNvPr>
          <p:cNvSpPr/>
          <p:nvPr/>
        </p:nvSpPr>
        <p:spPr>
          <a:xfrm>
            <a:off x="27306405" y="20223823"/>
            <a:ext cx="10880273" cy="762448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pic>
        <p:nvPicPr>
          <p:cNvPr id="76" name="Picture 75" descr="Text, letter&#10;&#10;Description automatically generated">
            <a:extLst>
              <a:ext uri="{FF2B5EF4-FFF2-40B4-BE49-F238E27FC236}">
                <a16:creationId xmlns:a16="http://schemas.microsoft.com/office/drawing/2014/main" id="{82526CEC-5B18-65BF-35C8-34B9A48E37D2}"/>
              </a:ext>
            </a:extLst>
          </p:cNvPr>
          <p:cNvPicPr>
            <a:picLocks noChangeAspect="1"/>
          </p:cNvPicPr>
          <p:nvPr/>
        </p:nvPicPr>
        <p:blipFill rotWithShape="1">
          <a:blip r:embed="rId16"/>
          <a:srcRect t="35544" r="40132" b="33257"/>
          <a:stretch/>
        </p:blipFill>
        <p:spPr>
          <a:xfrm>
            <a:off x="29381127" y="3766590"/>
            <a:ext cx="8085210" cy="1620548"/>
          </a:xfrm>
          <a:prstGeom prst="rect">
            <a:avLst/>
          </a:prstGeom>
        </p:spPr>
      </p:pic>
      <p:sp>
        <p:nvSpPr>
          <p:cNvPr id="78" name="TextBox 77">
            <a:extLst>
              <a:ext uri="{FF2B5EF4-FFF2-40B4-BE49-F238E27FC236}">
                <a16:creationId xmlns:a16="http://schemas.microsoft.com/office/drawing/2014/main" id="{7CC3EB6F-87DC-F510-A926-576D4EDE8012}"/>
              </a:ext>
            </a:extLst>
          </p:cNvPr>
          <p:cNvSpPr txBox="1"/>
          <p:nvPr/>
        </p:nvSpPr>
        <p:spPr>
          <a:xfrm>
            <a:off x="27490513" y="28400003"/>
            <a:ext cx="10696166" cy="1938992"/>
          </a:xfrm>
          <a:prstGeom prst="rect">
            <a:avLst/>
          </a:prstGeom>
          <a:noFill/>
        </p:spPr>
        <p:txBody>
          <a:bodyPr wrap="square">
            <a:spAutoFit/>
          </a:bodyPr>
          <a:lstStyle/>
          <a:p>
            <a:r>
              <a:rPr lang="en-US" sz="3000" dirty="0"/>
              <a:t>Funding for this project was provided by the Oklahoma State University Rural Renewal Initiative, one of the Tier 1 research initiatives supported by the Office of the Vice President for Research and OSU-CHS Startup Funds.</a:t>
            </a:r>
          </a:p>
        </p:txBody>
      </p:sp>
      <p:sp>
        <p:nvSpPr>
          <p:cNvPr id="79" name="TextBox 78">
            <a:extLst>
              <a:ext uri="{FF2B5EF4-FFF2-40B4-BE49-F238E27FC236}">
                <a16:creationId xmlns:a16="http://schemas.microsoft.com/office/drawing/2014/main" id="{15FB3F18-96E4-85DD-52D3-A0B0702244F6}"/>
              </a:ext>
            </a:extLst>
          </p:cNvPr>
          <p:cNvSpPr txBox="1"/>
          <p:nvPr/>
        </p:nvSpPr>
        <p:spPr>
          <a:xfrm>
            <a:off x="29400763" y="27945755"/>
            <a:ext cx="6875665" cy="646331"/>
          </a:xfrm>
          <a:prstGeom prst="rect">
            <a:avLst/>
          </a:prstGeom>
          <a:noFill/>
        </p:spPr>
        <p:txBody>
          <a:bodyPr wrap="square" rtlCol="0">
            <a:spAutoFit/>
          </a:bodyPr>
          <a:lstStyle/>
          <a:p>
            <a:pPr algn="ctr"/>
            <a:r>
              <a:rPr lang="en-US" sz="3600" b="1" dirty="0">
                <a:solidFill>
                  <a:srgbClr val="DB5D20"/>
                </a:solidFill>
              </a:rPr>
              <a:t>ACKNOWLEDGMENTS </a:t>
            </a:r>
          </a:p>
        </p:txBody>
      </p:sp>
      <p:sp>
        <p:nvSpPr>
          <p:cNvPr id="80" name="Rectangle 79">
            <a:extLst>
              <a:ext uri="{FF2B5EF4-FFF2-40B4-BE49-F238E27FC236}">
                <a16:creationId xmlns:a16="http://schemas.microsoft.com/office/drawing/2014/main" id="{C65EBB32-3E48-6ADB-54CF-6E5BD9A185C7}"/>
              </a:ext>
            </a:extLst>
          </p:cNvPr>
          <p:cNvSpPr/>
          <p:nvPr/>
        </p:nvSpPr>
        <p:spPr>
          <a:xfrm>
            <a:off x="27306404" y="27932876"/>
            <a:ext cx="10880273" cy="2344809"/>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sp>
        <p:nvSpPr>
          <p:cNvPr id="3" name="Rectangle 2">
            <a:extLst>
              <a:ext uri="{FF2B5EF4-FFF2-40B4-BE49-F238E27FC236}">
                <a16:creationId xmlns:a16="http://schemas.microsoft.com/office/drawing/2014/main" id="{611D4175-0A4C-4402-BFA6-4FCB9A38F526}"/>
              </a:ext>
            </a:extLst>
          </p:cNvPr>
          <p:cNvSpPr/>
          <p:nvPr/>
        </p:nvSpPr>
        <p:spPr>
          <a:xfrm>
            <a:off x="5491339" y="22251052"/>
            <a:ext cx="3488507" cy="3333664"/>
          </a:xfrm>
          <a:prstGeom prst="rect">
            <a:avLst/>
          </a:prstGeom>
          <a:gradFill flip="none" rotWithShape="1">
            <a:gsLst>
              <a:gs pos="0">
                <a:srgbClr val="0066CC">
                  <a:tint val="66000"/>
                  <a:satMod val="160000"/>
                </a:srgbClr>
              </a:gs>
              <a:gs pos="50000">
                <a:srgbClr val="0066CC">
                  <a:tint val="44500"/>
                  <a:satMod val="160000"/>
                </a:srgbClr>
              </a:gs>
              <a:gs pos="100000">
                <a:srgbClr val="0066CC">
                  <a:tint val="23500"/>
                  <a:satMod val="16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2700" i="1" dirty="0">
                <a:solidFill>
                  <a:schemeClr val="tx1"/>
                </a:solidFill>
              </a:rPr>
              <a:t>Resilience: The Biology of Stress and Science of Hope Film</a:t>
            </a:r>
            <a:r>
              <a:rPr lang="en-US" sz="2700" dirty="0">
                <a:solidFill>
                  <a:schemeClr val="tx1"/>
                </a:solidFill>
              </a:rPr>
              <a:t> Screening to educate community members on ACEs and its effects</a:t>
            </a:r>
            <a:endParaRPr lang="en-US" sz="2700" dirty="0">
              <a:solidFill>
                <a:schemeClr val="tx1"/>
              </a:solidFill>
              <a:cs typeface="Calibri"/>
            </a:endParaRPr>
          </a:p>
        </p:txBody>
      </p:sp>
      <p:sp>
        <p:nvSpPr>
          <p:cNvPr id="19" name="Rectangle 18">
            <a:extLst>
              <a:ext uri="{FF2B5EF4-FFF2-40B4-BE49-F238E27FC236}">
                <a16:creationId xmlns:a16="http://schemas.microsoft.com/office/drawing/2014/main" id="{4A51D104-D3AB-23AA-C131-904AA55FEC10}"/>
              </a:ext>
            </a:extLst>
          </p:cNvPr>
          <p:cNvSpPr/>
          <p:nvPr/>
        </p:nvSpPr>
        <p:spPr>
          <a:xfrm>
            <a:off x="468504" y="26664154"/>
            <a:ext cx="4100958" cy="3352211"/>
          </a:xfrm>
          <a:prstGeom prst="rect">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chemeClr val="tx1"/>
                </a:solidFill>
              </a:rPr>
              <a:t>Collection of blood using Tasso+ devices and Salivary collection using </a:t>
            </a:r>
            <a:r>
              <a:rPr lang="en-US" sz="2700" dirty="0" err="1">
                <a:solidFill>
                  <a:schemeClr val="tx1"/>
                </a:solidFill>
              </a:rPr>
              <a:t>Genotek</a:t>
            </a:r>
            <a:r>
              <a:rPr lang="en-US" sz="2700" dirty="0">
                <a:solidFill>
                  <a:schemeClr val="tx1"/>
                </a:solidFill>
              </a:rPr>
              <a:t> </a:t>
            </a:r>
            <a:r>
              <a:rPr lang="en-US" sz="2700" dirty="0" err="1">
                <a:solidFill>
                  <a:schemeClr val="tx1"/>
                </a:solidFill>
              </a:rPr>
              <a:t>Omnigene</a:t>
            </a:r>
            <a:r>
              <a:rPr lang="en-US" sz="2700" dirty="0">
                <a:solidFill>
                  <a:schemeClr val="tx1"/>
                </a:solidFill>
              </a:rPr>
              <a:t> ORAL OME-505 saliva collecting devices</a:t>
            </a:r>
          </a:p>
        </p:txBody>
      </p:sp>
      <p:sp>
        <p:nvSpPr>
          <p:cNvPr id="28" name="Right Arrow 27">
            <a:extLst>
              <a:ext uri="{FF2B5EF4-FFF2-40B4-BE49-F238E27FC236}">
                <a16:creationId xmlns:a16="http://schemas.microsoft.com/office/drawing/2014/main" id="{DA768D0F-D571-DABE-5921-A403D2990BE7}"/>
              </a:ext>
            </a:extLst>
          </p:cNvPr>
          <p:cNvSpPr/>
          <p:nvPr/>
        </p:nvSpPr>
        <p:spPr>
          <a:xfrm>
            <a:off x="4626488" y="23592955"/>
            <a:ext cx="905079" cy="438581"/>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sp>
        <p:nvSpPr>
          <p:cNvPr id="31" name="TextBox 30">
            <a:extLst>
              <a:ext uri="{FF2B5EF4-FFF2-40B4-BE49-F238E27FC236}">
                <a16:creationId xmlns:a16="http://schemas.microsoft.com/office/drawing/2014/main" id="{77BE53F1-7A23-C518-555D-5DE51C4995AE}"/>
              </a:ext>
            </a:extLst>
          </p:cNvPr>
          <p:cNvSpPr txBox="1"/>
          <p:nvPr/>
        </p:nvSpPr>
        <p:spPr>
          <a:xfrm>
            <a:off x="481839" y="21703619"/>
            <a:ext cx="2900068" cy="461665"/>
          </a:xfrm>
          <a:prstGeom prst="rect">
            <a:avLst/>
          </a:prstGeom>
          <a:noFill/>
          <a:ln>
            <a:solidFill>
              <a:schemeClr val="tx1"/>
            </a:solidFill>
          </a:ln>
        </p:spPr>
        <p:txBody>
          <a:bodyPr wrap="square" rtlCol="0">
            <a:spAutoFit/>
          </a:bodyPr>
          <a:lstStyle/>
          <a:p>
            <a:r>
              <a:rPr lang="en-US" sz="2400" dirty="0"/>
              <a:t>1</a:t>
            </a:r>
            <a:r>
              <a:rPr lang="en-US" sz="2400" baseline="30000" dirty="0"/>
              <a:t>st</a:t>
            </a:r>
            <a:r>
              <a:rPr lang="en-US" sz="2400" dirty="0"/>
              <a:t> Session 6/14/2022</a:t>
            </a:r>
          </a:p>
        </p:txBody>
      </p:sp>
      <p:sp>
        <p:nvSpPr>
          <p:cNvPr id="33" name="TextBox 32">
            <a:extLst>
              <a:ext uri="{FF2B5EF4-FFF2-40B4-BE49-F238E27FC236}">
                <a16:creationId xmlns:a16="http://schemas.microsoft.com/office/drawing/2014/main" id="{6937E815-AF9D-1B17-D76A-742DD0AA5575}"/>
              </a:ext>
            </a:extLst>
          </p:cNvPr>
          <p:cNvSpPr txBox="1"/>
          <p:nvPr/>
        </p:nvSpPr>
        <p:spPr>
          <a:xfrm>
            <a:off x="481839" y="26120202"/>
            <a:ext cx="3143825" cy="461665"/>
          </a:xfrm>
          <a:prstGeom prst="rect">
            <a:avLst/>
          </a:prstGeom>
          <a:noFill/>
          <a:ln>
            <a:solidFill>
              <a:schemeClr val="tx1"/>
            </a:solidFill>
          </a:ln>
        </p:spPr>
        <p:txBody>
          <a:bodyPr wrap="square" rtlCol="0">
            <a:spAutoFit/>
          </a:bodyPr>
          <a:lstStyle/>
          <a:p>
            <a:r>
              <a:rPr lang="en-US" sz="2400" dirty="0"/>
              <a:t>2nd Session 7/12/2022</a:t>
            </a:r>
          </a:p>
        </p:txBody>
      </p:sp>
      <p:sp>
        <p:nvSpPr>
          <p:cNvPr id="36" name="TextBox 35">
            <a:extLst>
              <a:ext uri="{FF2B5EF4-FFF2-40B4-BE49-F238E27FC236}">
                <a16:creationId xmlns:a16="http://schemas.microsoft.com/office/drawing/2014/main" id="{9DBBA48A-C579-E670-4802-D6BD6F1AFEA1}"/>
              </a:ext>
            </a:extLst>
          </p:cNvPr>
          <p:cNvSpPr txBox="1"/>
          <p:nvPr/>
        </p:nvSpPr>
        <p:spPr>
          <a:xfrm>
            <a:off x="385317" y="25619140"/>
            <a:ext cx="13091821" cy="461665"/>
          </a:xfrm>
          <a:prstGeom prst="rect">
            <a:avLst/>
          </a:prstGeom>
          <a:noFill/>
          <a:ln>
            <a:noFill/>
          </a:ln>
        </p:spPr>
        <p:txBody>
          <a:bodyPr wrap="square" rtlCol="0">
            <a:spAutoFit/>
          </a:bodyPr>
          <a:lstStyle/>
          <a:p>
            <a:r>
              <a:rPr lang="en-US" sz="2400" dirty="0"/>
              <a:t>In between sessions, our team met to modify the next training session to increase participation. </a:t>
            </a:r>
          </a:p>
        </p:txBody>
      </p:sp>
      <p:sp>
        <p:nvSpPr>
          <p:cNvPr id="37" name="Rectangle 36">
            <a:extLst>
              <a:ext uri="{FF2B5EF4-FFF2-40B4-BE49-F238E27FC236}">
                <a16:creationId xmlns:a16="http://schemas.microsoft.com/office/drawing/2014/main" id="{F903B13E-900A-E653-B241-5B61713D1C26}"/>
              </a:ext>
            </a:extLst>
          </p:cNvPr>
          <p:cNvSpPr/>
          <p:nvPr/>
        </p:nvSpPr>
        <p:spPr>
          <a:xfrm>
            <a:off x="468504" y="22251052"/>
            <a:ext cx="4100958" cy="3333664"/>
          </a:xfrm>
          <a:prstGeom prst="rect">
            <a:avLst/>
          </a:prstGeom>
          <a:gradFill flip="none" rotWithShape="1">
            <a:gsLst>
              <a:gs pos="0">
                <a:srgbClr val="0066CC">
                  <a:tint val="66000"/>
                  <a:satMod val="160000"/>
                </a:srgbClr>
              </a:gs>
              <a:gs pos="50000">
                <a:srgbClr val="0066CC">
                  <a:tint val="44500"/>
                  <a:satMod val="160000"/>
                </a:srgbClr>
              </a:gs>
              <a:gs pos="100000">
                <a:srgbClr val="0066CC">
                  <a:tint val="23500"/>
                  <a:satMod val="16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2700" dirty="0">
                <a:solidFill>
                  <a:schemeClr val="tx1"/>
                </a:solidFill>
              </a:rPr>
              <a:t>Collection of demographic information, Pre-NEAR-training Surveys, Salivary collection using </a:t>
            </a:r>
            <a:r>
              <a:rPr lang="en-US" sz="2700" dirty="0" err="1">
                <a:solidFill>
                  <a:schemeClr val="tx1"/>
                </a:solidFill>
              </a:rPr>
              <a:t>Genotek</a:t>
            </a:r>
            <a:r>
              <a:rPr lang="en-US" sz="2700" dirty="0">
                <a:solidFill>
                  <a:schemeClr val="tx1"/>
                </a:solidFill>
              </a:rPr>
              <a:t> Omnigene ORAL OME-505 saliva collecting devices,  and Tasso+ blood collection devices</a:t>
            </a:r>
          </a:p>
        </p:txBody>
      </p:sp>
      <p:sp>
        <p:nvSpPr>
          <p:cNvPr id="40" name="Rectangle 39">
            <a:extLst>
              <a:ext uri="{FF2B5EF4-FFF2-40B4-BE49-F238E27FC236}">
                <a16:creationId xmlns:a16="http://schemas.microsoft.com/office/drawing/2014/main" id="{76025AF7-BF7C-76A5-D418-BF826D115D7E}"/>
              </a:ext>
            </a:extLst>
          </p:cNvPr>
          <p:cNvSpPr/>
          <p:nvPr/>
        </p:nvSpPr>
        <p:spPr>
          <a:xfrm>
            <a:off x="10114219" y="26664155"/>
            <a:ext cx="3416556" cy="3327385"/>
          </a:xfrm>
          <a:prstGeom prst="rect">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chemeClr val="tx1"/>
                </a:solidFill>
              </a:rPr>
              <a:t>Post-NEAR-training Surveys via Google Forms</a:t>
            </a:r>
          </a:p>
        </p:txBody>
      </p:sp>
      <p:sp>
        <p:nvSpPr>
          <p:cNvPr id="41" name="Rectangle 40">
            <a:extLst>
              <a:ext uri="{FF2B5EF4-FFF2-40B4-BE49-F238E27FC236}">
                <a16:creationId xmlns:a16="http://schemas.microsoft.com/office/drawing/2014/main" id="{2C68CDF7-BDC1-65EC-4DDA-4E6EB9FDC4ED}"/>
              </a:ext>
            </a:extLst>
          </p:cNvPr>
          <p:cNvSpPr/>
          <p:nvPr/>
        </p:nvSpPr>
        <p:spPr>
          <a:xfrm>
            <a:off x="5531567" y="26648521"/>
            <a:ext cx="3620548" cy="3327385"/>
          </a:xfrm>
          <a:prstGeom prst="rect">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2700" dirty="0">
                <a:solidFill>
                  <a:schemeClr val="tx1"/>
                </a:solidFill>
              </a:rPr>
              <a:t>2nd NEAR training: 2-3 hour-long session with NEAR Trainer via Zoom. Modulated training with case study scenarios that increased participant interaction and clinical application.</a:t>
            </a:r>
          </a:p>
        </p:txBody>
      </p:sp>
      <p:sp>
        <p:nvSpPr>
          <p:cNvPr id="43" name="Rectangle 42">
            <a:extLst>
              <a:ext uri="{FF2B5EF4-FFF2-40B4-BE49-F238E27FC236}">
                <a16:creationId xmlns:a16="http://schemas.microsoft.com/office/drawing/2014/main" id="{3A75E0A1-7B4D-E846-033E-371420463A6B}"/>
              </a:ext>
            </a:extLst>
          </p:cNvPr>
          <p:cNvSpPr/>
          <p:nvPr/>
        </p:nvSpPr>
        <p:spPr>
          <a:xfrm>
            <a:off x="10114219" y="22257529"/>
            <a:ext cx="3416556" cy="3354782"/>
          </a:xfrm>
          <a:prstGeom prst="rect">
            <a:avLst/>
          </a:prstGeom>
          <a:gradFill flip="none" rotWithShape="1">
            <a:gsLst>
              <a:gs pos="0">
                <a:srgbClr val="0066CC">
                  <a:tint val="66000"/>
                  <a:satMod val="160000"/>
                </a:srgbClr>
              </a:gs>
              <a:gs pos="50000">
                <a:srgbClr val="0066CC">
                  <a:tint val="44500"/>
                  <a:satMod val="160000"/>
                </a:srgbClr>
              </a:gs>
              <a:gs pos="100000">
                <a:srgbClr val="0066CC">
                  <a:tint val="23500"/>
                  <a:satMod val="16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2700" dirty="0">
                <a:solidFill>
                  <a:schemeClr val="tx1"/>
                </a:solidFill>
              </a:rPr>
              <a:t>1st NEAR training: 2-3 hour-long session with NEAR Trainer via Zoom</a:t>
            </a:r>
          </a:p>
        </p:txBody>
      </p:sp>
      <p:sp>
        <p:nvSpPr>
          <p:cNvPr id="46" name="TextBox 45">
            <a:extLst>
              <a:ext uri="{FF2B5EF4-FFF2-40B4-BE49-F238E27FC236}">
                <a16:creationId xmlns:a16="http://schemas.microsoft.com/office/drawing/2014/main" id="{6AE490BD-8F8E-B729-637A-6C06EBCB59C6}"/>
              </a:ext>
            </a:extLst>
          </p:cNvPr>
          <p:cNvSpPr txBox="1"/>
          <p:nvPr/>
        </p:nvSpPr>
        <p:spPr>
          <a:xfrm>
            <a:off x="229616" y="29981796"/>
            <a:ext cx="10217643" cy="461665"/>
          </a:xfrm>
          <a:prstGeom prst="rect">
            <a:avLst/>
          </a:prstGeom>
          <a:noFill/>
          <a:ln>
            <a:noFill/>
          </a:ln>
        </p:spPr>
        <p:txBody>
          <a:bodyPr wrap="square" rtlCol="0">
            <a:spAutoFit/>
          </a:bodyPr>
          <a:lstStyle/>
          <a:p>
            <a:r>
              <a:rPr lang="en-US" sz="2400" dirty="0"/>
              <a:t>*Tasso devices were defective in both sessions and did not produce any samples.</a:t>
            </a:r>
          </a:p>
        </p:txBody>
      </p:sp>
      <p:sp>
        <p:nvSpPr>
          <p:cNvPr id="47" name="Rectangle 46">
            <a:extLst>
              <a:ext uri="{FF2B5EF4-FFF2-40B4-BE49-F238E27FC236}">
                <a16:creationId xmlns:a16="http://schemas.microsoft.com/office/drawing/2014/main" id="{2B4A0502-F91E-A77C-0D65-AD231C43DF7D}"/>
              </a:ext>
            </a:extLst>
          </p:cNvPr>
          <p:cNvSpPr/>
          <p:nvPr/>
        </p:nvSpPr>
        <p:spPr>
          <a:xfrm>
            <a:off x="218122" y="21246881"/>
            <a:ext cx="13717610" cy="906903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sp>
        <p:nvSpPr>
          <p:cNvPr id="16" name="Right Arrow 15">
            <a:extLst>
              <a:ext uri="{FF2B5EF4-FFF2-40B4-BE49-F238E27FC236}">
                <a16:creationId xmlns:a16="http://schemas.microsoft.com/office/drawing/2014/main" id="{67576E83-0303-4ACE-1CE2-B892B3123B65}"/>
              </a:ext>
            </a:extLst>
          </p:cNvPr>
          <p:cNvSpPr/>
          <p:nvPr/>
        </p:nvSpPr>
        <p:spPr>
          <a:xfrm>
            <a:off x="4612143" y="28271002"/>
            <a:ext cx="919424" cy="437132"/>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sp>
        <p:nvSpPr>
          <p:cNvPr id="29" name="Right Arrow 28">
            <a:extLst>
              <a:ext uri="{FF2B5EF4-FFF2-40B4-BE49-F238E27FC236}">
                <a16:creationId xmlns:a16="http://schemas.microsoft.com/office/drawing/2014/main" id="{F9914227-0904-20E3-6A4B-189498FE1949}"/>
              </a:ext>
            </a:extLst>
          </p:cNvPr>
          <p:cNvSpPr/>
          <p:nvPr/>
        </p:nvSpPr>
        <p:spPr>
          <a:xfrm>
            <a:off x="9020074" y="23592955"/>
            <a:ext cx="1080339" cy="438581"/>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sp>
        <p:nvSpPr>
          <p:cNvPr id="20" name="Right Arrow 19">
            <a:extLst>
              <a:ext uri="{FF2B5EF4-FFF2-40B4-BE49-F238E27FC236}">
                <a16:creationId xmlns:a16="http://schemas.microsoft.com/office/drawing/2014/main" id="{7D608DD8-3735-63F6-1400-586AD589A632}"/>
              </a:ext>
            </a:extLst>
          </p:cNvPr>
          <p:cNvSpPr/>
          <p:nvPr/>
        </p:nvSpPr>
        <p:spPr>
          <a:xfrm>
            <a:off x="9180989" y="28400003"/>
            <a:ext cx="919424" cy="352567"/>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29"/>
          </a:p>
        </p:txBody>
      </p:sp>
    </p:spTree>
    <p:extLst>
      <p:ext uri="{BB962C8B-B14F-4D97-AF65-F5344CB8AC3E}">
        <p14:creationId xmlns:p14="http://schemas.microsoft.com/office/powerpoint/2010/main" val="2745852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6820</TotalTime>
  <Words>932</Words>
  <Application>Microsoft Macintosh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Dohn</dc:creator>
  <cp:lastModifiedBy>Peach, Darci</cp:lastModifiedBy>
  <cp:revision>73</cp:revision>
  <cp:lastPrinted>2016-09-29T20:21:16Z</cp:lastPrinted>
  <dcterms:created xsi:type="dcterms:W3CDTF">2016-09-29T15:12:40Z</dcterms:created>
  <dcterms:modified xsi:type="dcterms:W3CDTF">2022-09-21T22:02:39Z</dcterms:modified>
</cp:coreProperties>
</file>