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Ex1.xml" ContentType="application/vnd.ms-office.chartex+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Ex2.xml" ContentType="application/vnd.ms-office.chartex+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Ex3.xml" ContentType="application/vnd.ms-office.chartex+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8404800" cy="329184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94" autoAdjust="0"/>
    <p:restoredTop sz="94660"/>
  </p:normalViewPr>
  <p:slideViewPr>
    <p:cSldViewPr snapToGrid="0">
      <p:cViewPr>
        <p:scale>
          <a:sx n="17" d="100"/>
          <a:sy n="17" d="100"/>
        </p:scale>
        <p:origin x="1554" y="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rayna\Desktop\OSU%20Work\Rural%20Renewal%20Initiative\OWON%20data%20collection%20sheet%20.xlsx" TargetMode="External"/><Relationship Id="rId4" Type="http://schemas.openxmlformats.org/officeDocument/2006/relationships/themeOverride" Target="../theme/themeOverride1.xml"/></Relationships>
</file>

<file path=ppt/charts/_rels/chartEx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C:\Users\rayna\Desktop\OSU%20Work\Rural%20Renewal%20Initiative\OWON%20data%20collection%20sheet%20.xlsx" TargetMode="External"/><Relationship Id="rId4" Type="http://schemas.openxmlformats.org/officeDocument/2006/relationships/themeOverride" Target="../theme/themeOverride2.xml"/></Relationships>
</file>

<file path=ppt/charts/_rels/chartEx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file:///C:\Users\rayna\Desktop\OSU%20Work\Rural%20Renewal%20Initiative\OWON%20data%20collection%20sheet%20.xlsx" TargetMode="External"/><Relationship Id="rId4" Type="http://schemas.openxmlformats.org/officeDocument/2006/relationships/themeOverride" Target="../theme/themeOverride3.xml"/></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'Table for Graphs'!$H$3:$H$55</cx:f>
        <cx:lvl ptCount="53" formatCode="General">
          <cx:pt idx="0">2500</cx:pt>
          <cx:pt idx="1">3270</cx:pt>
          <cx:pt idx="2">2980</cx:pt>
          <cx:pt idx="3">2270</cx:pt>
          <cx:pt idx="4">2830</cx:pt>
          <cx:pt idx="5">524</cx:pt>
          <cx:pt idx="6">2650</cx:pt>
          <cx:pt idx="7">2630</cx:pt>
          <cx:pt idx="8">2680</cx:pt>
          <cx:pt idx="9">2420</cx:pt>
          <cx:pt idx="10">2480</cx:pt>
          <cx:pt idx="11">2730</cx:pt>
          <cx:pt idx="12">2900</cx:pt>
          <cx:pt idx="13">3040</cx:pt>
          <cx:pt idx="14">3050</cx:pt>
          <cx:pt idx="15">2910</cx:pt>
          <cx:pt idx="16">3270</cx:pt>
          <cx:pt idx="17">3030</cx:pt>
          <cx:pt idx="18">2870</cx:pt>
          <cx:pt idx="19">546</cx:pt>
          <cx:pt idx="20">557</cx:pt>
          <cx:pt idx="22">3840</cx:pt>
          <cx:pt idx="23">1090</cx:pt>
          <cx:pt idx="24">679</cx:pt>
          <cx:pt idx="25">682</cx:pt>
          <cx:pt idx="26">1430</cx:pt>
          <cx:pt idx="27">4520</cx:pt>
          <cx:pt idx="28">3470</cx:pt>
          <cx:pt idx="29">752</cx:pt>
          <cx:pt idx="30">759</cx:pt>
          <cx:pt idx="31">458</cx:pt>
          <cx:pt idx="32">882</cx:pt>
          <cx:pt idx="33">2260</cx:pt>
          <cx:pt idx="35">2690</cx:pt>
          <cx:pt idx="36">1040</cx:pt>
          <cx:pt idx="37">1230</cx:pt>
          <cx:pt idx="38">345</cx:pt>
          <cx:pt idx="39">377</cx:pt>
          <cx:pt idx="40">3510</cx:pt>
          <cx:pt idx="41">858</cx:pt>
          <cx:pt idx="42">372</cx:pt>
          <cx:pt idx="43">0</cx:pt>
          <cx:pt idx="44">725</cx:pt>
          <cx:pt idx="45">655</cx:pt>
          <cx:pt idx="46">944</cx:pt>
          <cx:pt idx="47">301</cx:pt>
          <cx:pt idx="48">398</cx:pt>
          <cx:pt idx="49">5380</cx:pt>
          <cx:pt idx="50">573</cx:pt>
          <cx:pt idx="51">688</cx:pt>
          <cx:pt idx="52">346</cx:pt>
        </cx:lvl>
      </cx:numDim>
    </cx:data>
    <cx:data id="1">
      <cx:numDim type="val">
        <cx:f>'Table for Graphs'!$H$18</cx:f>
        <cx:lvl ptCount="1" formatCode="General">
          <cx:pt idx="0">2910</cx:pt>
        </cx:lvl>
      </cx:numDim>
    </cx:data>
    <cx:data id="2">
      <cx:numDim type="val">
        <cx:f>'Table for Graphs'!$H$52</cx:f>
        <cx:lvl ptCount="1" formatCode="General">
          <cx:pt idx="0">5380</cx:pt>
        </cx:lvl>
      </cx:numDim>
    </cx:data>
  </cx:chartData>
  <cx:chart>
    <cx:title pos="t" align="ctr" overlay="0">
      <cx:tx>
        <cx:txData>
          <cx:v>Total Dissolved Solids </cx:v>
        </cx:txData>
      </cx:tx>
      <cx:txPr>
        <a:bodyPr spcFirstLastPara="1" vertOverflow="ellipsis" horzOverflow="overflow" wrap="square" lIns="0" tIns="0" rIns="0" bIns="0" anchor="ctr" anchorCtr="1"/>
        <a:lstStyle/>
        <a:p>
          <a:pPr algn="ctr" rtl="0">
            <a:defRPr sz="2800"/>
          </a:pPr>
          <a:r>
            <a:rPr lang="en-US" sz="2800" b="0" i="0" u="none" strike="noStrike" baseline="0">
              <a:solidFill>
                <a:srgbClr val="000000">
                  <a:lumMod val="65000"/>
                  <a:lumOff val="35000"/>
                </a:srgbClr>
              </a:solidFill>
              <a:latin typeface="Calibri"/>
              <a:cs typeface="Calibri"/>
            </a:rPr>
            <a:t>Total Dissolved Solids </a:t>
          </a:r>
        </a:p>
      </cx:txPr>
    </cx:title>
    <cx:plotArea>
      <cx:plotAreaRegion>
        <cx:series layoutId="clusteredColumn" uniqueId="{32B6C6E5-499E-4BB1-BC88-807B4D7D095F}" formatIdx="0">
          <cx:tx>
            <cx:txData>
              <cx:v>Satisfactory Quality</cx:v>
            </cx:txData>
          </cx:tx>
          <cx:spPr>
            <a:solidFill>
              <a:srgbClr val="009900"/>
            </a:solidFill>
          </cx:spPr>
          <cx:dataPt idx="1">
            <cx:spPr>
              <a:solidFill>
                <a:srgbClr val="FFFF00"/>
              </a:solidFill>
            </cx:spPr>
          </cx:dataPt>
          <cx:dataPt idx="2">
            <cx:spPr>
              <a:solidFill>
                <a:srgbClr val="FFFF00"/>
              </a:solidFill>
            </cx:spPr>
          </cx:dataPt>
          <cx:dataPt idx="4">
            <cx:spPr>
              <a:solidFill>
                <a:srgbClr val="FFFF00"/>
              </a:solidFill>
            </cx:spPr>
          </cx:dataPt>
          <cx:dataPt idx="5">
            <cx:spPr>
              <a:solidFill>
                <a:srgbClr val="FFFF00"/>
              </a:solidFill>
            </cx:spPr>
          </cx:dataPt>
          <cx:dataPt idx="6">
            <cx:spPr>
              <a:solidFill>
                <a:srgbClr val="FF3300"/>
              </a:solidFill>
            </cx:spPr>
          </cx:dataPt>
          <cx:dataPt idx="7">
            <cx:spPr>
              <a:solidFill>
                <a:srgbClr val="FF3300"/>
              </a:solidFill>
            </cx:spPr>
          </cx:dataPt>
          <cx:dataPt idx="9">
            <cx:spPr>
              <a:solidFill>
                <a:srgbClr val="FF0000"/>
              </a:solidFill>
            </cx:spPr>
          </cx:dataPt>
          <cx:dataPt idx="10">
            <cx:spPr>
              <a:solidFill>
                <a:srgbClr val="FF0000"/>
              </a:solidFill>
            </cx:spPr>
          </cx:dataPt>
          <cx:dataLabels>
            <cx:txPr>
              <a:bodyPr vertOverflow="overflow" horzOverflow="overflow" wrap="square" lIns="0" tIns="0" rIns="0" bIns="0"/>
              <a:lstStyle/>
              <a:p>
                <a:pPr algn="ctr" rtl="0">
                  <a:defRPr sz="2000" b="0" i="0">
                    <a:solidFill>
                      <a:srgbClr val="595959"/>
                    </a:solidFill>
                    <a:latin typeface="Calibri" panose="020F0502020204030204" pitchFamily="34" charset="0"/>
                    <a:ea typeface="Calibri" panose="020F0502020204030204" pitchFamily="34" charset="0"/>
                    <a:cs typeface="Calibri" panose="020F0502020204030204" pitchFamily="34" charset="0"/>
                  </a:defRPr>
                </a:pPr>
                <a:endParaRPr lang="en-US" sz="2000"/>
              </a:p>
            </cx:txPr>
          </cx:dataLabels>
          <cx:dataId val="0"/>
          <cx:layoutPr>
            <cx:binning intervalClosed="r">
              <cx:binSize val="500"/>
            </cx:binning>
          </cx:layoutPr>
        </cx:series>
        <cx:series layoutId="clusteredColumn" hidden="1" uniqueId="{00000001-088E-453C-927B-F990092A6463}" formatIdx="1">
          <cx:tx>
            <cx:txData>
              <cx:v>Livestock Drinking Standards</cx:v>
            </cx:txData>
          </cx:tx>
          <cx:dataId val="1"/>
          <cx:layoutPr>
            <cx:binning intervalClosed="r"/>
          </cx:layoutPr>
        </cx:series>
        <cx:series layoutId="clusteredColumn" hidden="1" uniqueId="{00000002-088E-453C-927B-F990092A6463}" formatIdx="0">
          <cx:tx>
            <cx:txData>
              <cx:v>Extremely Poor Quality</cx:v>
            </cx:txData>
          </cx:tx>
          <cx:dataId val="2"/>
          <cx:layoutPr>
            <cx:binning intervalClosed="r"/>
          </cx:layoutPr>
        </cx:series>
      </cx:plotAreaRegion>
      <cx:axis id="0">
        <cx:catScaling gapWidth="0"/>
        <cx:title>
          <cx:tx>
            <cx:txData>
              <cx:v>TDS result Range (mg/L) </cx:v>
            </cx:txData>
          </cx:tx>
          <cx:txPr>
            <a:bodyPr spcFirstLastPara="1" vertOverflow="ellipsis" horzOverflow="overflow" wrap="square" lIns="0" tIns="0" rIns="0" bIns="0" anchor="ctr" anchorCtr="1"/>
            <a:lstStyle/>
            <a:p>
              <a:pPr algn="ctr" rtl="0">
                <a:defRPr sz="2000"/>
              </a:pPr>
              <a:r>
                <a:rPr lang="en-US" sz="2000" b="0" i="0" u="none" strike="noStrike" baseline="0">
                  <a:solidFill>
                    <a:srgbClr val="000000">
                      <a:lumMod val="65000"/>
                      <a:lumOff val="35000"/>
                    </a:srgbClr>
                  </a:solidFill>
                  <a:latin typeface="Calibri"/>
                  <a:cs typeface="Calibri"/>
                </a:rPr>
                <a:t>TDS result Range (mg/L) </a:t>
              </a:r>
            </a:p>
          </cx:txPr>
        </cx:title>
        <cx:tickLabels/>
        <cx:txPr>
          <a:bodyPr vertOverflow="overflow" horzOverflow="overflow" wrap="square" lIns="0" tIns="0" rIns="0" bIns="0"/>
          <a:lstStyle/>
          <a:p>
            <a:pPr algn="ctr" rtl="0">
              <a:defRPr sz="2000" b="0" i="0">
                <a:solidFill>
                  <a:srgbClr val="595959"/>
                </a:solidFill>
                <a:latin typeface="Calibri" panose="020F0502020204030204" pitchFamily="34" charset="0"/>
                <a:ea typeface="Calibri" panose="020F0502020204030204" pitchFamily="34" charset="0"/>
                <a:cs typeface="Calibri" panose="020F0502020204030204" pitchFamily="34" charset="0"/>
              </a:defRPr>
            </a:pPr>
            <a:endParaRPr lang="en-US" sz="2000"/>
          </a:p>
        </cx:txPr>
      </cx:axis>
      <cx:axis id="1">
        <cx:valScaling/>
        <cx:title>
          <cx:tx>
            <cx:txData>
              <cx:v>Number of Samples</cx:v>
            </cx:txData>
          </cx:tx>
          <cx:txPr>
            <a:bodyPr spcFirstLastPara="1" vertOverflow="ellipsis" horzOverflow="overflow" wrap="square" lIns="0" tIns="0" rIns="0" bIns="0" anchor="ctr" anchorCtr="1"/>
            <a:lstStyle/>
            <a:p>
              <a:pPr algn="ctr" rtl="0">
                <a:defRPr sz="2000"/>
              </a:pPr>
              <a:r>
                <a:rPr lang="en-US" sz="2000" b="0" i="0" u="none" strike="noStrike" baseline="0">
                  <a:solidFill>
                    <a:srgbClr val="000000">
                      <a:lumMod val="65000"/>
                      <a:lumOff val="35000"/>
                    </a:srgbClr>
                  </a:solidFill>
                  <a:latin typeface="Calibri"/>
                  <a:cs typeface="Calibri"/>
                </a:rPr>
                <a:t>Number of Samples</a:t>
              </a:r>
            </a:p>
          </cx:txPr>
        </cx:title>
        <cx:majorGridlines/>
        <cx:tickLabels/>
        <cx:txPr>
          <a:bodyPr vertOverflow="overflow" horzOverflow="overflow" wrap="square" lIns="0" tIns="0" rIns="0" bIns="0"/>
          <a:lstStyle/>
          <a:p>
            <a:pPr algn="ctr" rtl="0">
              <a:defRPr sz="2000" b="0" i="0">
                <a:solidFill>
                  <a:srgbClr val="595959"/>
                </a:solidFill>
                <a:latin typeface="Calibri" panose="020F0502020204030204" pitchFamily="34" charset="0"/>
                <a:ea typeface="Calibri" panose="020F0502020204030204" pitchFamily="34" charset="0"/>
                <a:cs typeface="Calibri" panose="020F0502020204030204" pitchFamily="34" charset="0"/>
              </a:defRPr>
            </a:pPr>
            <a:endParaRPr lang="en-US" sz="2000"/>
          </a:p>
        </cx:txPr>
      </cx:axis>
    </cx:plotArea>
    <cx:legend pos="r" align="ctr" overlay="0">
      <cx:spPr>
        <a:ln>
          <a:noFill/>
        </a:ln>
        <a:effectLst/>
      </cx:spPr>
      <cx:txPr>
        <a:bodyPr spcFirstLastPara="1" vertOverflow="ellipsis" horzOverflow="overflow" wrap="square" lIns="0" tIns="0" rIns="0" bIns="0" anchor="ctr" anchorCtr="1"/>
        <a:lstStyle/>
        <a:p>
          <a:pPr algn="ctr" rtl="0">
            <a:defRPr sz="2000"/>
          </a:pPr>
          <a:endParaRPr lang="en-US" sz="2000" b="0" i="0" u="none" strike="noStrike" baseline="0">
            <a:solidFill>
              <a:srgbClr val="000000">
                <a:lumMod val="65000"/>
                <a:lumOff val="35000"/>
              </a:srgbClr>
            </a:solidFill>
            <a:latin typeface="Calibri"/>
            <a:cs typeface="Calibri"/>
          </a:endParaRPr>
        </a:p>
      </cx:txPr>
    </cx:legend>
  </cx:chart>
  <cx:spPr>
    <a:solidFill>
      <a:schemeClr val="accent1">
        <a:lumMod val="20000"/>
        <a:lumOff val="80000"/>
      </a:schemeClr>
    </a:solidFill>
  </cx:spPr>
  <cx:clrMapOvr bg1="lt1" tx1="dk1" bg2="lt2" tx2="dk2" accent1="accent1" accent2="accent2" accent3="accent3" accent4="accent4" accent5="accent5" accent6="accent6" hlink="hlink" folHlink="folHlink"/>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'Table for Graphs'!$F$3:$F$55</cx:f>
        <cx:lvl ptCount="53" formatCode="General">
          <cx:pt idx="0">7.3399999999999999</cx:pt>
          <cx:pt idx="1">7.2599999999999998</cx:pt>
          <cx:pt idx="2">7.29</cx:pt>
          <cx:pt idx="3">6.9000000000000004</cx:pt>
          <cx:pt idx="4">6.7000000000000002</cx:pt>
          <cx:pt idx="5">7.1799999999999997</cx:pt>
          <cx:pt idx="6">7.0700000000000003</cx:pt>
          <cx:pt idx="7">7.2000000000000002</cx:pt>
          <cx:pt idx="8">7.0300000000000002</cx:pt>
          <cx:pt idx="9">7.4800000000000004</cx:pt>
          <cx:pt idx="10">6.9299999999999997</cx:pt>
          <cx:pt idx="11">7.2300000000000004</cx:pt>
          <cx:pt idx="12">7.1100000000000003</cx:pt>
          <cx:pt idx="13">6.8499999999999996</cx:pt>
          <cx:pt idx="14">6.7599999999999998</cx:pt>
          <cx:pt idx="15">6.9800000000000004</cx:pt>
          <cx:pt idx="16">7.1299999999999999</cx:pt>
          <cx:pt idx="17">7.0899999999999999</cx:pt>
          <cx:pt idx="18">7.0300000000000002</cx:pt>
          <cx:pt idx="19">7.3399999999999999</cx:pt>
          <cx:pt idx="20">7.3200000000000003</cx:pt>
          <cx:pt idx="22">7.6799999999999997</cx:pt>
          <cx:pt idx="23">7.5099999999999998</cx:pt>
          <cx:pt idx="24">7.3499999999999996</cx:pt>
          <cx:pt idx="25">7.46</cx:pt>
          <cx:pt idx="26">7.3300000000000001</cx:pt>
          <cx:pt idx="27">7.21</cx:pt>
          <cx:pt idx="28">7.1699999999999999</cx:pt>
          <cx:pt idx="29">7.8799999999999999</cx:pt>
          <cx:pt idx="30">7.8700000000000001</cx:pt>
          <cx:pt idx="31">7.6799999999999997</cx:pt>
          <cx:pt idx="32">7.5</cx:pt>
          <cx:pt idx="33">7.3700000000000001</cx:pt>
          <cx:pt idx="35">7.5300000000000002</cx:pt>
          <cx:pt idx="36">7.4299999999999997</cx:pt>
          <cx:pt idx="37">7.3399999999999999</cx:pt>
          <cx:pt idx="38">7.3499999999999996</cx:pt>
          <cx:pt idx="39">7.5700000000000003</cx:pt>
          <cx:pt idx="40">7.5700000000000003</cx:pt>
          <cx:pt idx="41">7.54</cx:pt>
          <cx:pt idx="42">7.6100000000000003</cx:pt>
          <cx:pt idx="43">7.0999999999999996</cx:pt>
          <cx:pt idx="44">7.3899999999999997</cx:pt>
          <cx:pt idx="45">7.3899999999999997</cx:pt>
          <cx:pt idx="46">7.4100000000000001</cx:pt>
          <cx:pt idx="47">7.25</cx:pt>
          <cx:pt idx="48">7.54</cx:pt>
          <cx:pt idx="49">7.7800000000000002</cx:pt>
          <cx:pt idx="50">7.5999999999999996</cx:pt>
          <cx:pt idx="51">7.5899999999999999</cx:pt>
          <cx:pt idx="52">7.3399999999999999</cx:pt>
        </cx:lvl>
      </cx:numDim>
    </cx:data>
  </cx:chartData>
  <cx:chart>
    <cx:title pos="t" align="ctr" overlay="0">
      <cx:tx>
        <cx:txData>
          <cx:v>pH Variability for Southwestern OK</cx:v>
        </cx:txData>
      </cx:tx>
      <cx:txPr>
        <a:bodyPr spcFirstLastPara="1" vertOverflow="ellipsis" horzOverflow="overflow" wrap="square" lIns="0" tIns="0" rIns="0" bIns="0" anchor="ctr" anchorCtr="1"/>
        <a:lstStyle/>
        <a:p>
          <a:pPr algn="ctr" rtl="0">
            <a:defRPr sz="2800"/>
          </a:pPr>
          <a:r>
            <a:rPr lang="en-US" sz="2800" b="0" i="0" u="none" strike="noStrike" baseline="0">
              <a:solidFill>
                <a:srgbClr val="000000">
                  <a:lumMod val="65000"/>
                  <a:lumOff val="35000"/>
                </a:srgbClr>
              </a:solidFill>
              <a:latin typeface="Calibri"/>
              <a:cs typeface="Calibri"/>
            </a:rPr>
            <a:t>pH Variability for Southwestern OK</a:t>
          </a:r>
        </a:p>
      </cx:txPr>
    </cx:title>
    <cx:plotArea>
      <cx:plotAreaRegion>
        <cx:series layoutId="clusteredColumn" uniqueId="{9D26813D-8ADE-490F-BFBE-76200718FE6E}">
          <cx:tx>
            <cx:txData>
              <cx:v>EPA Standards</cx:v>
            </cx:txData>
          </cx:tx>
          <cx:spPr>
            <a:solidFill>
              <a:srgbClr val="009900"/>
            </a:solidFill>
          </cx:spPr>
          <cx:dataLabels>
            <cx:txPr>
              <a:bodyPr vertOverflow="overflow" horzOverflow="overflow" wrap="square" lIns="0" tIns="0" rIns="0" bIns="0"/>
              <a:lstStyle/>
              <a:p>
                <a:pPr algn="ctr" rtl="0">
                  <a:defRPr sz="2000" b="0" i="0">
                    <a:solidFill>
                      <a:srgbClr val="595959"/>
                    </a:solidFill>
                    <a:latin typeface="Calibri" panose="020F0502020204030204" pitchFamily="34" charset="0"/>
                    <a:ea typeface="Calibri" panose="020F0502020204030204" pitchFamily="34" charset="0"/>
                    <a:cs typeface="Calibri" panose="020F0502020204030204" pitchFamily="34" charset="0"/>
                  </a:defRPr>
                </a:pPr>
                <a:endParaRPr lang="en-US" sz="2000"/>
              </a:p>
            </cx:txPr>
          </cx:dataLabels>
          <cx:dataId val="0"/>
          <cx:layoutPr>
            <cx:binning intervalClosed="r"/>
          </cx:layoutPr>
        </cx:series>
      </cx:plotAreaRegion>
      <cx:axis id="0">
        <cx:catScaling gapWidth="0"/>
        <cx:title>
          <cx:tx>
            <cx:txData>
              <cx:v>pH Results from Screenings</cx:v>
            </cx:txData>
          </cx:tx>
          <cx:txPr>
            <a:bodyPr spcFirstLastPara="1" vertOverflow="ellipsis" horzOverflow="overflow" wrap="square" lIns="0" tIns="0" rIns="0" bIns="0" anchor="ctr" anchorCtr="1"/>
            <a:lstStyle/>
            <a:p>
              <a:pPr algn="ctr" rtl="0">
                <a:defRPr sz="2000"/>
              </a:pPr>
              <a:r>
                <a:rPr lang="en-US" sz="2000" b="0" i="0" u="none" strike="noStrike" baseline="0">
                  <a:solidFill>
                    <a:srgbClr val="000000">
                      <a:lumMod val="65000"/>
                      <a:lumOff val="35000"/>
                    </a:srgbClr>
                  </a:solidFill>
                  <a:latin typeface="Calibri"/>
                  <a:cs typeface="Calibri"/>
                </a:rPr>
                <a:t>pH Results from Screenings</a:t>
              </a:r>
            </a:p>
          </cx:txPr>
        </cx:title>
        <cx:tickLabels/>
        <cx:txPr>
          <a:bodyPr vertOverflow="overflow" horzOverflow="overflow" wrap="square" lIns="0" tIns="0" rIns="0" bIns="0"/>
          <a:lstStyle/>
          <a:p>
            <a:pPr algn="ctr" rtl="0">
              <a:defRPr sz="2000" b="0" i="0">
                <a:solidFill>
                  <a:srgbClr val="595959"/>
                </a:solidFill>
                <a:latin typeface="Calibri" panose="020F0502020204030204" pitchFamily="34" charset="0"/>
                <a:ea typeface="Calibri" panose="020F0502020204030204" pitchFamily="34" charset="0"/>
                <a:cs typeface="Calibri" panose="020F0502020204030204" pitchFamily="34" charset="0"/>
              </a:defRPr>
            </a:pPr>
            <a:endParaRPr lang="en-US" sz="2000"/>
          </a:p>
        </cx:txPr>
      </cx:axis>
      <cx:axis id="1">
        <cx:valScaling/>
        <cx:title>
          <cx:tx>
            <cx:txData>
              <cx:v>Number of Samples</cx:v>
            </cx:txData>
          </cx:tx>
          <cx:txPr>
            <a:bodyPr spcFirstLastPara="1" vertOverflow="ellipsis" horzOverflow="overflow" wrap="square" lIns="0" tIns="0" rIns="0" bIns="0" anchor="ctr" anchorCtr="1"/>
            <a:lstStyle/>
            <a:p>
              <a:pPr algn="ctr" rtl="0">
                <a:defRPr sz="2000"/>
              </a:pPr>
              <a:r>
                <a:rPr lang="en-US" sz="2000" b="0" i="0" u="none" strike="noStrike" baseline="0">
                  <a:solidFill>
                    <a:srgbClr val="000000">
                      <a:lumMod val="65000"/>
                      <a:lumOff val="35000"/>
                    </a:srgbClr>
                  </a:solidFill>
                  <a:latin typeface="Calibri"/>
                  <a:cs typeface="Calibri"/>
                </a:rPr>
                <a:t>Number of Samples</a:t>
              </a:r>
            </a:p>
          </cx:txPr>
        </cx:title>
        <cx:majorGridlines/>
        <cx:tickLabels/>
        <cx:txPr>
          <a:bodyPr vertOverflow="overflow" horzOverflow="overflow" wrap="square" lIns="0" tIns="0" rIns="0" bIns="0"/>
          <a:lstStyle/>
          <a:p>
            <a:pPr algn="ctr" rtl="0">
              <a:defRPr sz="2000" b="0" i="0">
                <a:solidFill>
                  <a:srgbClr val="595959"/>
                </a:solidFill>
                <a:latin typeface="Calibri" panose="020F0502020204030204" pitchFamily="34" charset="0"/>
                <a:ea typeface="Calibri" panose="020F0502020204030204" pitchFamily="34" charset="0"/>
                <a:cs typeface="Calibri" panose="020F0502020204030204" pitchFamily="34" charset="0"/>
              </a:defRPr>
            </a:pPr>
            <a:endParaRPr lang="en-US" sz="2000"/>
          </a:p>
        </cx:txPr>
      </cx:axis>
    </cx:plotArea>
  </cx:chart>
  <cx:clrMapOvr bg1="lt1" tx1="dk1" bg2="lt2" tx2="dk2" accent1="accent1" accent2="accent2" accent3="accent3" accent4="accent4" accent5="accent5" accent6="accent6" hlink="hlink" folHlink="folHlink"/>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'Table for Graphs'!$E$3:$E$55</cx:f>
        <cx:lvl ptCount="53" formatCode="General">
          <cx:pt idx="0">1.3</cx:pt>
          <cx:pt idx="1">2.7999999999999998</cx:pt>
          <cx:pt idx="2">3.5</cx:pt>
          <cx:pt idx="3">3.6000000000000001</cx:pt>
          <cx:pt idx="4">1.8999999999999999</cx:pt>
          <cx:pt idx="5">5.9000000000000004</cx:pt>
          <cx:pt idx="6">1.1000000000000001</cx:pt>
          <cx:pt idx="7">3.7000000000000002</cx:pt>
          <cx:pt idx="8">2.2999999999999998</cx:pt>
          <cx:pt idx="9">1.2</cx:pt>
          <cx:pt idx="10">7.7000000000000002</cx:pt>
          <cx:pt idx="11">6.4000000000000004</cx:pt>
          <cx:pt idx="12">0</cx:pt>
          <cx:pt idx="13">6.9000000000000004</cx:pt>
          <cx:pt idx="14">3.3999999999999999</cx:pt>
          <cx:pt idx="15">2</cx:pt>
          <cx:pt idx="16">0</cx:pt>
          <cx:pt idx="17">2.1000000000000001</cx:pt>
          <cx:pt idx="18">2</cx:pt>
          <cx:pt idx="19">0</cx:pt>
          <cx:pt idx="20">0</cx:pt>
          <cx:pt idx="22">0</cx:pt>
          <cx:pt idx="23">0</cx:pt>
          <cx:pt idx="24">0</cx:pt>
          <cx:pt idx="25">3.2000000000000002</cx:pt>
          <cx:pt idx="26">0</cx:pt>
          <cx:pt idx="27">1.6000000000000001</cx:pt>
          <cx:pt idx="28">2.5</cx:pt>
          <cx:pt idx="29">1.3999999999999999</cx:pt>
          <cx:pt idx="30">0</cx:pt>
          <cx:pt idx="31">2</cx:pt>
          <cx:pt idx="32">0</cx:pt>
          <cx:pt idx="33">3.2000000000000002</cx:pt>
          <cx:pt idx="35">0</cx:pt>
          <cx:pt idx="36">0.29999999999999999</cx:pt>
          <cx:pt idx="37">0</cx:pt>
          <cx:pt idx="38">1.8999999999999999</cx:pt>
          <cx:pt idx="39">1.6000000000000001</cx:pt>
          <cx:pt idx="40">0</cx:pt>
          <cx:pt idx="41">0.80000000000000004</cx:pt>
          <cx:pt idx="42">2.1000000000000001</cx:pt>
          <cx:pt idx="43">0.80000000000000004</cx:pt>
          <cx:pt idx="44">4.9000000000000004</cx:pt>
          <cx:pt idx="45">3.5</cx:pt>
          <cx:pt idx="46">0</cx:pt>
          <cx:pt idx="47">2.3999999999999999</cx:pt>
          <cx:pt idx="48">0.80000000000000004</cx:pt>
          <cx:pt idx="49">0</cx:pt>
          <cx:pt idx="50">4.7000000000000002</cx:pt>
          <cx:pt idx="51">1</cx:pt>
          <cx:pt idx="52">1.1000000000000001</cx:pt>
        </cx:lvl>
      </cx:numDim>
    </cx:data>
  </cx:chartData>
  <cx:chart>
    <cx:title pos="t" align="ctr" overlay="0">
      <cx:tx>
        <cx:txData>
          <cx:v>Nitrate Concentrations</cx:v>
        </cx:txData>
      </cx:tx>
      <cx:txPr>
        <a:bodyPr spcFirstLastPara="1" vertOverflow="ellipsis" horzOverflow="overflow" wrap="square" lIns="0" tIns="0" rIns="0" bIns="0" anchor="ctr" anchorCtr="1"/>
        <a:lstStyle/>
        <a:p>
          <a:pPr algn="ctr" rtl="0">
            <a:defRPr sz="2400"/>
          </a:pPr>
          <a:r>
            <a:rPr lang="en-US" sz="2400" b="0" i="0" u="none" strike="noStrike" baseline="0">
              <a:solidFill>
                <a:srgbClr val="000000">
                  <a:lumMod val="65000"/>
                  <a:lumOff val="35000"/>
                </a:srgbClr>
              </a:solidFill>
              <a:latin typeface="Calibri"/>
              <a:cs typeface="Calibri"/>
            </a:rPr>
            <a:t>Nitrate Concentrations</a:t>
          </a:r>
        </a:p>
      </cx:txPr>
    </cx:title>
    <cx:plotArea>
      <cx:plotAreaRegion>
        <cx:series layoutId="clusteredColumn" uniqueId="{7901623C-8601-4873-82D4-EB9CE83038B3}">
          <cx:spPr>
            <a:solidFill>
              <a:srgbClr val="009900"/>
            </a:solidFill>
          </cx:spPr>
          <cx:dataLabels>
            <cx:txPr>
              <a:bodyPr vertOverflow="overflow" horzOverflow="overflow" wrap="square" lIns="0" tIns="0" rIns="0" bIns="0"/>
              <a:lstStyle/>
              <a:p>
                <a:pPr algn="ctr" rtl="0">
                  <a:defRPr sz="2000" b="0" i="0">
                    <a:solidFill>
                      <a:srgbClr val="595959"/>
                    </a:solidFill>
                    <a:latin typeface="Calibri" panose="020F0502020204030204" pitchFamily="34" charset="0"/>
                    <a:ea typeface="Calibri" panose="020F0502020204030204" pitchFamily="34" charset="0"/>
                    <a:cs typeface="Calibri" panose="020F0502020204030204" pitchFamily="34" charset="0"/>
                  </a:defRPr>
                </a:pPr>
                <a:endParaRPr lang="en-US" sz="2000"/>
              </a:p>
            </cx:txPr>
          </cx:dataLabels>
          <cx:dataId val="0"/>
          <cx:layoutPr>
            <cx:binning intervalClosed="r"/>
          </cx:layoutPr>
        </cx:series>
      </cx:plotAreaRegion>
      <cx:axis id="0">
        <cx:catScaling gapWidth="0"/>
        <cx:title>
          <cx:tx>
            <cx:txData>
              <cx:v>Nitrate Levels (mg/L)</cx:v>
            </cx:txData>
          </cx:tx>
          <cx:txPr>
            <a:bodyPr spcFirstLastPara="1" vertOverflow="ellipsis" horzOverflow="overflow" wrap="square" lIns="0" tIns="0" rIns="0" bIns="0" anchor="ctr" anchorCtr="1"/>
            <a:lstStyle/>
            <a:p>
              <a:pPr algn="ctr" rtl="0">
                <a:defRPr sz="2000"/>
              </a:pPr>
              <a:r>
                <a:rPr lang="en-US" sz="2000" b="0" i="0" u="none" strike="noStrike" baseline="0">
                  <a:solidFill>
                    <a:srgbClr val="000000">
                      <a:lumMod val="65000"/>
                      <a:lumOff val="35000"/>
                    </a:srgbClr>
                  </a:solidFill>
                  <a:latin typeface="Calibri"/>
                  <a:cs typeface="Calibri"/>
                </a:rPr>
                <a:t>Nitrate Levels (mg/L)</a:t>
              </a:r>
            </a:p>
          </cx:txPr>
        </cx:title>
        <cx:tickLabels/>
        <cx:txPr>
          <a:bodyPr vertOverflow="overflow" horzOverflow="overflow" wrap="square" lIns="0" tIns="0" rIns="0" bIns="0"/>
          <a:lstStyle/>
          <a:p>
            <a:pPr algn="ctr" rtl="0">
              <a:defRPr sz="2000" b="0" i="0">
                <a:solidFill>
                  <a:srgbClr val="595959"/>
                </a:solidFill>
                <a:latin typeface="Calibri" panose="020F0502020204030204" pitchFamily="34" charset="0"/>
                <a:ea typeface="Calibri" panose="020F0502020204030204" pitchFamily="34" charset="0"/>
                <a:cs typeface="Calibri" panose="020F0502020204030204" pitchFamily="34" charset="0"/>
              </a:defRPr>
            </a:pPr>
            <a:endParaRPr lang="en-US" sz="2000"/>
          </a:p>
        </cx:txPr>
      </cx:axis>
      <cx:axis id="1">
        <cx:valScaling/>
        <cx:title>
          <cx:tx>
            <cx:txData>
              <cx:v>Number of Samples</cx:v>
            </cx:txData>
          </cx:tx>
          <cx:txPr>
            <a:bodyPr spcFirstLastPara="1" vertOverflow="ellipsis" horzOverflow="overflow" wrap="square" lIns="0" tIns="0" rIns="0" bIns="0" anchor="ctr" anchorCtr="1"/>
            <a:lstStyle/>
            <a:p>
              <a:pPr algn="ctr" rtl="0">
                <a:defRPr sz="2000"/>
              </a:pPr>
              <a:r>
                <a:rPr lang="en-US" sz="2000" b="0" i="0" u="none" strike="noStrike" baseline="0">
                  <a:solidFill>
                    <a:srgbClr val="000000">
                      <a:lumMod val="65000"/>
                      <a:lumOff val="35000"/>
                    </a:srgbClr>
                  </a:solidFill>
                  <a:latin typeface="Calibri"/>
                  <a:cs typeface="Calibri"/>
                </a:rPr>
                <a:t>Number of Samples</a:t>
              </a:r>
            </a:p>
          </cx:txPr>
        </cx:title>
        <cx:majorGridlines/>
        <cx:tickLabels/>
        <cx:txPr>
          <a:bodyPr vertOverflow="overflow" horzOverflow="overflow" wrap="square" lIns="0" tIns="0" rIns="0" bIns="0"/>
          <a:lstStyle/>
          <a:p>
            <a:pPr algn="ctr" rtl="0">
              <a:defRPr sz="2000" b="0" i="0">
                <a:solidFill>
                  <a:srgbClr val="595959"/>
                </a:solidFill>
                <a:latin typeface="Calibri" panose="020F0502020204030204" pitchFamily="34" charset="0"/>
                <a:ea typeface="Calibri" panose="020F0502020204030204" pitchFamily="34" charset="0"/>
                <a:cs typeface="Calibri" panose="020F0502020204030204" pitchFamily="34" charset="0"/>
              </a:defRPr>
            </a:pPr>
            <a:endParaRPr lang="en-US" sz="2000"/>
          </a:p>
        </cx:txPr>
      </cx:axis>
    </cx:plotArea>
  </cx:chart>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360" y="5387342"/>
            <a:ext cx="32644080" cy="11460480"/>
          </a:xfrm>
        </p:spPr>
        <p:txBody>
          <a:bodyPr anchor="b"/>
          <a:lstStyle>
            <a:lvl1pPr algn="ctr">
              <a:defRPr sz="25200"/>
            </a:lvl1pPr>
          </a:lstStyle>
          <a:p>
            <a:r>
              <a:rPr lang="en-US"/>
              <a:t>Click to edit Master title style</a:t>
            </a:r>
            <a:endParaRPr lang="en-US" dirty="0"/>
          </a:p>
        </p:txBody>
      </p:sp>
      <p:sp>
        <p:nvSpPr>
          <p:cNvPr id="3" name="Subtitle 2"/>
          <p:cNvSpPr>
            <a:spLocks noGrp="1"/>
          </p:cNvSpPr>
          <p:nvPr>
            <p:ph type="subTitle" idx="1"/>
          </p:nvPr>
        </p:nvSpPr>
        <p:spPr>
          <a:xfrm>
            <a:off x="4800600" y="17289782"/>
            <a:ext cx="28803600" cy="7947658"/>
          </a:xfrm>
        </p:spPr>
        <p:txBody>
          <a:bodyPr/>
          <a:lstStyle>
            <a:lvl1pPr marL="0" indent="0" algn="ctr">
              <a:buNone/>
              <a:defRPr sz="10080"/>
            </a:lvl1pPr>
            <a:lvl2pPr marL="1920240" indent="0" algn="ctr">
              <a:buNone/>
              <a:defRPr sz="8400"/>
            </a:lvl2pPr>
            <a:lvl3pPr marL="3840480" indent="0" algn="ctr">
              <a:buNone/>
              <a:defRPr sz="7560"/>
            </a:lvl3pPr>
            <a:lvl4pPr marL="5760720" indent="0" algn="ctr">
              <a:buNone/>
              <a:defRPr sz="6720"/>
            </a:lvl4pPr>
            <a:lvl5pPr marL="7680960" indent="0" algn="ctr">
              <a:buNone/>
              <a:defRPr sz="6720"/>
            </a:lvl5pPr>
            <a:lvl6pPr marL="9601200" indent="0" algn="ctr">
              <a:buNone/>
              <a:defRPr sz="6720"/>
            </a:lvl6pPr>
            <a:lvl7pPr marL="11521440" indent="0" algn="ctr">
              <a:buNone/>
              <a:defRPr sz="6720"/>
            </a:lvl7pPr>
            <a:lvl8pPr marL="13441680" indent="0" algn="ctr">
              <a:buNone/>
              <a:defRPr sz="6720"/>
            </a:lvl8pPr>
            <a:lvl9pPr marL="15361920" indent="0" algn="ctr">
              <a:buNone/>
              <a:defRPr sz="67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07B937-E860-46FA-A2D3-8B71BFB7B3F2}"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943BBD-4DFA-433B-B592-1D7A51939676}" type="slidenum">
              <a:rPr lang="en-US" smtClean="0"/>
              <a:t>‹#›</a:t>
            </a:fld>
            <a:endParaRPr lang="en-US"/>
          </a:p>
        </p:txBody>
      </p:sp>
    </p:spTree>
    <p:extLst>
      <p:ext uri="{BB962C8B-B14F-4D97-AF65-F5344CB8AC3E}">
        <p14:creationId xmlns:p14="http://schemas.microsoft.com/office/powerpoint/2010/main" val="2037169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07B937-E860-46FA-A2D3-8B71BFB7B3F2}"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943BBD-4DFA-433B-B592-1D7A51939676}" type="slidenum">
              <a:rPr lang="en-US" smtClean="0"/>
              <a:t>‹#›</a:t>
            </a:fld>
            <a:endParaRPr lang="en-US"/>
          </a:p>
        </p:txBody>
      </p:sp>
    </p:spTree>
    <p:extLst>
      <p:ext uri="{BB962C8B-B14F-4D97-AF65-F5344CB8AC3E}">
        <p14:creationId xmlns:p14="http://schemas.microsoft.com/office/powerpoint/2010/main" val="1664510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483437" y="1752600"/>
            <a:ext cx="8281035"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640332" y="1752600"/>
            <a:ext cx="24363045"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07B937-E860-46FA-A2D3-8B71BFB7B3F2}"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943BBD-4DFA-433B-B592-1D7A51939676}" type="slidenum">
              <a:rPr lang="en-US" smtClean="0"/>
              <a:t>‹#›</a:t>
            </a:fld>
            <a:endParaRPr lang="en-US"/>
          </a:p>
        </p:txBody>
      </p:sp>
    </p:spTree>
    <p:extLst>
      <p:ext uri="{BB962C8B-B14F-4D97-AF65-F5344CB8AC3E}">
        <p14:creationId xmlns:p14="http://schemas.microsoft.com/office/powerpoint/2010/main" val="4196058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07B937-E860-46FA-A2D3-8B71BFB7B3F2}"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943BBD-4DFA-433B-B592-1D7A51939676}" type="slidenum">
              <a:rPr lang="en-US" smtClean="0"/>
              <a:t>‹#›</a:t>
            </a:fld>
            <a:endParaRPr lang="en-US"/>
          </a:p>
        </p:txBody>
      </p:sp>
    </p:spTree>
    <p:extLst>
      <p:ext uri="{BB962C8B-B14F-4D97-AF65-F5344CB8AC3E}">
        <p14:creationId xmlns:p14="http://schemas.microsoft.com/office/powerpoint/2010/main" val="213260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20330" y="8206749"/>
            <a:ext cx="33124140" cy="13693138"/>
          </a:xfrm>
        </p:spPr>
        <p:txBody>
          <a:bodyPr anchor="b"/>
          <a:lstStyle>
            <a:lvl1pPr>
              <a:defRPr sz="25200"/>
            </a:lvl1pPr>
          </a:lstStyle>
          <a:p>
            <a:r>
              <a:rPr lang="en-US"/>
              <a:t>Click to edit Master title style</a:t>
            </a:r>
            <a:endParaRPr lang="en-US" dirty="0"/>
          </a:p>
        </p:txBody>
      </p:sp>
      <p:sp>
        <p:nvSpPr>
          <p:cNvPr id="3" name="Text Placeholder 2"/>
          <p:cNvSpPr>
            <a:spLocks noGrp="1"/>
          </p:cNvSpPr>
          <p:nvPr>
            <p:ph type="body" idx="1"/>
          </p:nvPr>
        </p:nvSpPr>
        <p:spPr>
          <a:xfrm>
            <a:off x="2620330" y="22029429"/>
            <a:ext cx="33124140" cy="7200898"/>
          </a:xfrm>
        </p:spPr>
        <p:txBody>
          <a:bodyPr/>
          <a:lstStyle>
            <a:lvl1pPr marL="0" indent="0">
              <a:buNone/>
              <a:defRPr sz="10080">
                <a:solidFill>
                  <a:schemeClr val="tx1"/>
                </a:solidFill>
              </a:defRPr>
            </a:lvl1pPr>
            <a:lvl2pPr marL="1920240" indent="0">
              <a:buNone/>
              <a:defRPr sz="8400">
                <a:solidFill>
                  <a:schemeClr val="tx1">
                    <a:tint val="75000"/>
                  </a:schemeClr>
                </a:solidFill>
              </a:defRPr>
            </a:lvl2pPr>
            <a:lvl3pPr marL="3840480" indent="0">
              <a:buNone/>
              <a:defRPr sz="7560">
                <a:solidFill>
                  <a:schemeClr val="tx1">
                    <a:tint val="75000"/>
                  </a:schemeClr>
                </a:solidFill>
              </a:defRPr>
            </a:lvl3pPr>
            <a:lvl4pPr marL="5760720" indent="0">
              <a:buNone/>
              <a:defRPr sz="6720">
                <a:solidFill>
                  <a:schemeClr val="tx1">
                    <a:tint val="75000"/>
                  </a:schemeClr>
                </a:solidFill>
              </a:defRPr>
            </a:lvl4pPr>
            <a:lvl5pPr marL="7680960" indent="0">
              <a:buNone/>
              <a:defRPr sz="6720">
                <a:solidFill>
                  <a:schemeClr val="tx1">
                    <a:tint val="75000"/>
                  </a:schemeClr>
                </a:solidFill>
              </a:defRPr>
            </a:lvl5pPr>
            <a:lvl6pPr marL="9601200" indent="0">
              <a:buNone/>
              <a:defRPr sz="6720">
                <a:solidFill>
                  <a:schemeClr val="tx1">
                    <a:tint val="75000"/>
                  </a:schemeClr>
                </a:solidFill>
              </a:defRPr>
            </a:lvl6pPr>
            <a:lvl7pPr marL="11521440" indent="0">
              <a:buNone/>
              <a:defRPr sz="6720">
                <a:solidFill>
                  <a:schemeClr val="tx1">
                    <a:tint val="75000"/>
                  </a:schemeClr>
                </a:solidFill>
              </a:defRPr>
            </a:lvl7pPr>
            <a:lvl8pPr marL="13441680" indent="0">
              <a:buNone/>
              <a:defRPr sz="6720">
                <a:solidFill>
                  <a:schemeClr val="tx1">
                    <a:tint val="75000"/>
                  </a:schemeClr>
                </a:solidFill>
              </a:defRPr>
            </a:lvl8pPr>
            <a:lvl9pPr marL="15361920" indent="0">
              <a:buNone/>
              <a:defRPr sz="67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07B937-E860-46FA-A2D3-8B71BFB7B3F2}"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943BBD-4DFA-433B-B592-1D7A51939676}" type="slidenum">
              <a:rPr lang="en-US" smtClean="0"/>
              <a:t>‹#›</a:t>
            </a:fld>
            <a:endParaRPr lang="en-US"/>
          </a:p>
        </p:txBody>
      </p:sp>
    </p:spTree>
    <p:extLst>
      <p:ext uri="{BB962C8B-B14F-4D97-AF65-F5344CB8AC3E}">
        <p14:creationId xmlns:p14="http://schemas.microsoft.com/office/powerpoint/2010/main" val="2299412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640330" y="8763000"/>
            <a:ext cx="1632204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9442430" y="8763000"/>
            <a:ext cx="1632204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07B937-E860-46FA-A2D3-8B71BFB7B3F2}" type="datetimeFigureOut">
              <a:rPr lang="en-US" smtClean="0"/>
              <a:t>9/29/2022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943BBD-4DFA-433B-B592-1D7A51939676}" type="slidenum">
              <a:rPr lang="en-US" smtClean="0"/>
              <a:t>‹#›</a:t>
            </a:fld>
            <a:endParaRPr lang="en-US"/>
          </a:p>
        </p:txBody>
      </p:sp>
    </p:spTree>
    <p:extLst>
      <p:ext uri="{BB962C8B-B14F-4D97-AF65-F5344CB8AC3E}">
        <p14:creationId xmlns:p14="http://schemas.microsoft.com/office/powerpoint/2010/main" val="3133594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45332" y="1752607"/>
            <a:ext cx="3312414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45336" y="8069582"/>
            <a:ext cx="16247028" cy="3954778"/>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4" name="Content Placeholder 3"/>
          <p:cNvSpPr>
            <a:spLocks noGrp="1"/>
          </p:cNvSpPr>
          <p:nvPr>
            <p:ph sz="half" idx="2"/>
          </p:nvPr>
        </p:nvSpPr>
        <p:spPr>
          <a:xfrm>
            <a:off x="2645336" y="12024360"/>
            <a:ext cx="16247028"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9442432" y="8069582"/>
            <a:ext cx="16327042" cy="3954778"/>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6" name="Content Placeholder 5"/>
          <p:cNvSpPr>
            <a:spLocks noGrp="1"/>
          </p:cNvSpPr>
          <p:nvPr>
            <p:ph sz="quarter" idx="4"/>
          </p:nvPr>
        </p:nvSpPr>
        <p:spPr>
          <a:xfrm>
            <a:off x="19442432" y="12024360"/>
            <a:ext cx="1632704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07B937-E860-46FA-A2D3-8B71BFB7B3F2}" type="datetimeFigureOut">
              <a:rPr lang="en-US" smtClean="0"/>
              <a:t>9/29/2022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943BBD-4DFA-433B-B592-1D7A51939676}" type="slidenum">
              <a:rPr lang="en-US" smtClean="0"/>
              <a:t>‹#›</a:t>
            </a:fld>
            <a:endParaRPr lang="en-US"/>
          </a:p>
        </p:txBody>
      </p:sp>
    </p:spTree>
    <p:extLst>
      <p:ext uri="{BB962C8B-B14F-4D97-AF65-F5344CB8AC3E}">
        <p14:creationId xmlns:p14="http://schemas.microsoft.com/office/powerpoint/2010/main" val="3170805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07B937-E860-46FA-A2D3-8B71BFB7B3F2}" type="datetimeFigureOut">
              <a:rPr lang="en-US" smtClean="0"/>
              <a:t>9/29/2022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943BBD-4DFA-433B-B592-1D7A51939676}" type="slidenum">
              <a:rPr lang="en-US" smtClean="0"/>
              <a:t>‹#›</a:t>
            </a:fld>
            <a:endParaRPr lang="en-US"/>
          </a:p>
        </p:txBody>
      </p:sp>
    </p:spTree>
    <p:extLst>
      <p:ext uri="{BB962C8B-B14F-4D97-AF65-F5344CB8AC3E}">
        <p14:creationId xmlns:p14="http://schemas.microsoft.com/office/powerpoint/2010/main" val="325877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07B937-E860-46FA-A2D3-8B71BFB7B3F2}" type="datetimeFigureOut">
              <a:rPr lang="en-US" smtClean="0"/>
              <a:t>9/29/2022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943BBD-4DFA-433B-B592-1D7A51939676}" type="slidenum">
              <a:rPr lang="en-US" smtClean="0"/>
              <a:t>‹#›</a:t>
            </a:fld>
            <a:endParaRPr lang="en-US"/>
          </a:p>
        </p:txBody>
      </p:sp>
    </p:spTree>
    <p:extLst>
      <p:ext uri="{BB962C8B-B14F-4D97-AF65-F5344CB8AC3E}">
        <p14:creationId xmlns:p14="http://schemas.microsoft.com/office/powerpoint/2010/main" val="3509911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45332" y="2194560"/>
            <a:ext cx="12386548" cy="7680960"/>
          </a:xfrm>
        </p:spPr>
        <p:txBody>
          <a:bodyPr anchor="b"/>
          <a:lstStyle>
            <a:lvl1pPr>
              <a:defRPr sz="13440"/>
            </a:lvl1pPr>
          </a:lstStyle>
          <a:p>
            <a:r>
              <a:rPr lang="en-US"/>
              <a:t>Click to edit Master title style</a:t>
            </a:r>
            <a:endParaRPr lang="en-US" dirty="0"/>
          </a:p>
        </p:txBody>
      </p:sp>
      <p:sp>
        <p:nvSpPr>
          <p:cNvPr id="3" name="Content Placeholder 2"/>
          <p:cNvSpPr>
            <a:spLocks noGrp="1"/>
          </p:cNvSpPr>
          <p:nvPr>
            <p:ph idx="1"/>
          </p:nvPr>
        </p:nvSpPr>
        <p:spPr>
          <a:xfrm>
            <a:off x="16327042" y="4739647"/>
            <a:ext cx="19442430" cy="23393400"/>
          </a:xfrm>
        </p:spPr>
        <p:txBody>
          <a:bodyPr/>
          <a:lstStyle>
            <a:lvl1pPr>
              <a:defRPr sz="13440"/>
            </a:lvl1pPr>
            <a:lvl2pPr>
              <a:defRPr sz="11760"/>
            </a:lvl2pPr>
            <a:lvl3pPr>
              <a:defRPr sz="10080"/>
            </a:lvl3pPr>
            <a:lvl4pPr>
              <a:defRPr sz="8400"/>
            </a:lvl4pPr>
            <a:lvl5pPr>
              <a:defRPr sz="8400"/>
            </a:lvl5pPr>
            <a:lvl6pPr>
              <a:defRPr sz="8400"/>
            </a:lvl6pPr>
            <a:lvl7pPr>
              <a:defRPr sz="8400"/>
            </a:lvl7pPr>
            <a:lvl8pPr>
              <a:defRPr sz="8400"/>
            </a:lvl8pPr>
            <a:lvl9pPr>
              <a:defRPr sz="8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645332" y="9875520"/>
            <a:ext cx="12386548" cy="18295622"/>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FB07B937-E860-46FA-A2D3-8B71BFB7B3F2}" type="datetimeFigureOut">
              <a:rPr lang="en-US" smtClean="0"/>
              <a:t>9/29/2022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943BBD-4DFA-433B-B592-1D7A51939676}" type="slidenum">
              <a:rPr lang="en-US" smtClean="0"/>
              <a:t>‹#›</a:t>
            </a:fld>
            <a:endParaRPr lang="en-US"/>
          </a:p>
        </p:txBody>
      </p:sp>
    </p:spTree>
    <p:extLst>
      <p:ext uri="{BB962C8B-B14F-4D97-AF65-F5344CB8AC3E}">
        <p14:creationId xmlns:p14="http://schemas.microsoft.com/office/powerpoint/2010/main" val="1947019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45332" y="2194560"/>
            <a:ext cx="12386548" cy="7680960"/>
          </a:xfrm>
        </p:spPr>
        <p:txBody>
          <a:bodyPr anchor="b"/>
          <a:lstStyle>
            <a:lvl1pPr>
              <a:defRPr sz="13440"/>
            </a:lvl1pPr>
          </a:lstStyle>
          <a:p>
            <a:r>
              <a:rPr lang="en-US"/>
              <a:t>Click to edit Master title style</a:t>
            </a:r>
            <a:endParaRPr lang="en-US" dirty="0"/>
          </a:p>
        </p:txBody>
      </p:sp>
      <p:sp>
        <p:nvSpPr>
          <p:cNvPr id="3" name="Picture Placeholder 2"/>
          <p:cNvSpPr>
            <a:spLocks noGrp="1" noChangeAspect="1"/>
          </p:cNvSpPr>
          <p:nvPr>
            <p:ph type="pic" idx="1"/>
          </p:nvPr>
        </p:nvSpPr>
        <p:spPr>
          <a:xfrm>
            <a:off x="16327042" y="4739647"/>
            <a:ext cx="19442430" cy="23393400"/>
          </a:xfrm>
        </p:spPr>
        <p:txBody>
          <a:bodyPr anchor="t"/>
          <a:lstStyle>
            <a:lvl1pPr marL="0" indent="0">
              <a:buNone/>
              <a:defRPr sz="13440"/>
            </a:lvl1pPr>
            <a:lvl2pPr marL="1920240" indent="0">
              <a:buNone/>
              <a:defRPr sz="11760"/>
            </a:lvl2pPr>
            <a:lvl3pPr marL="3840480" indent="0">
              <a:buNone/>
              <a:defRPr sz="10080"/>
            </a:lvl3pPr>
            <a:lvl4pPr marL="5760720" indent="0">
              <a:buNone/>
              <a:defRPr sz="8400"/>
            </a:lvl4pPr>
            <a:lvl5pPr marL="7680960" indent="0">
              <a:buNone/>
              <a:defRPr sz="8400"/>
            </a:lvl5pPr>
            <a:lvl6pPr marL="9601200" indent="0">
              <a:buNone/>
              <a:defRPr sz="8400"/>
            </a:lvl6pPr>
            <a:lvl7pPr marL="11521440" indent="0">
              <a:buNone/>
              <a:defRPr sz="8400"/>
            </a:lvl7pPr>
            <a:lvl8pPr marL="13441680" indent="0">
              <a:buNone/>
              <a:defRPr sz="8400"/>
            </a:lvl8pPr>
            <a:lvl9pPr marL="15361920" indent="0">
              <a:buNone/>
              <a:defRPr sz="8400"/>
            </a:lvl9pPr>
          </a:lstStyle>
          <a:p>
            <a:r>
              <a:rPr lang="en-US"/>
              <a:t>Click icon to add picture</a:t>
            </a:r>
            <a:endParaRPr lang="en-US" dirty="0"/>
          </a:p>
        </p:txBody>
      </p:sp>
      <p:sp>
        <p:nvSpPr>
          <p:cNvPr id="4" name="Text Placeholder 3"/>
          <p:cNvSpPr>
            <a:spLocks noGrp="1"/>
          </p:cNvSpPr>
          <p:nvPr>
            <p:ph type="body" sz="half" idx="2"/>
          </p:nvPr>
        </p:nvSpPr>
        <p:spPr>
          <a:xfrm>
            <a:off x="2645332" y="9875520"/>
            <a:ext cx="12386548" cy="18295622"/>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FB07B937-E860-46FA-A2D3-8B71BFB7B3F2}" type="datetimeFigureOut">
              <a:rPr lang="en-US" smtClean="0"/>
              <a:t>9/29/2022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943BBD-4DFA-433B-B592-1D7A51939676}" type="slidenum">
              <a:rPr lang="en-US" smtClean="0"/>
              <a:t>‹#›</a:t>
            </a:fld>
            <a:endParaRPr lang="en-US"/>
          </a:p>
        </p:txBody>
      </p:sp>
    </p:spTree>
    <p:extLst>
      <p:ext uri="{BB962C8B-B14F-4D97-AF65-F5344CB8AC3E}">
        <p14:creationId xmlns:p14="http://schemas.microsoft.com/office/powerpoint/2010/main" val="2808787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40330" y="1752607"/>
            <a:ext cx="3312414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640330" y="8763000"/>
            <a:ext cx="3312414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40330" y="30510487"/>
            <a:ext cx="8641080" cy="1752600"/>
          </a:xfrm>
          <a:prstGeom prst="rect">
            <a:avLst/>
          </a:prstGeom>
        </p:spPr>
        <p:txBody>
          <a:bodyPr vert="horz" lIns="91440" tIns="45720" rIns="91440" bIns="45720" rtlCol="0" anchor="ctr"/>
          <a:lstStyle>
            <a:lvl1pPr algn="l">
              <a:defRPr sz="5040">
                <a:solidFill>
                  <a:schemeClr val="tx1">
                    <a:tint val="75000"/>
                  </a:schemeClr>
                </a:solidFill>
              </a:defRPr>
            </a:lvl1pPr>
          </a:lstStyle>
          <a:p>
            <a:fld id="{FB07B937-E860-46FA-A2D3-8B71BFB7B3F2}" type="datetimeFigureOut">
              <a:rPr lang="en-US" smtClean="0"/>
              <a:t>9/29/2022</a:t>
            </a:fld>
            <a:endParaRPr lang="en-US"/>
          </a:p>
        </p:txBody>
      </p:sp>
      <p:sp>
        <p:nvSpPr>
          <p:cNvPr id="5" name="Footer Placeholder 4"/>
          <p:cNvSpPr>
            <a:spLocks noGrp="1"/>
          </p:cNvSpPr>
          <p:nvPr>
            <p:ph type="ftr" sz="quarter" idx="3"/>
          </p:nvPr>
        </p:nvSpPr>
        <p:spPr>
          <a:xfrm>
            <a:off x="12721590" y="30510487"/>
            <a:ext cx="12961620" cy="1752600"/>
          </a:xfrm>
          <a:prstGeom prst="rect">
            <a:avLst/>
          </a:prstGeom>
        </p:spPr>
        <p:txBody>
          <a:bodyPr vert="horz" lIns="91440" tIns="45720" rIns="91440" bIns="45720" rtlCol="0" anchor="ctr"/>
          <a:lstStyle>
            <a:lvl1pPr algn="ctr">
              <a:defRPr sz="50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7123390" y="30510487"/>
            <a:ext cx="8641080" cy="1752600"/>
          </a:xfrm>
          <a:prstGeom prst="rect">
            <a:avLst/>
          </a:prstGeom>
        </p:spPr>
        <p:txBody>
          <a:bodyPr vert="horz" lIns="91440" tIns="45720" rIns="91440" bIns="45720" rtlCol="0" anchor="ctr"/>
          <a:lstStyle>
            <a:lvl1pPr algn="r">
              <a:defRPr sz="5040">
                <a:solidFill>
                  <a:schemeClr val="tx1">
                    <a:tint val="75000"/>
                  </a:schemeClr>
                </a:solidFill>
              </a:defRPr>
            </a:lvl1pPr>
          </a:lstStyle>
          <a:p>
            <a:fld id="{91943BBD-4DFA-433B-B592-1D7A51939676}" type="slidenum">
              <a:rPr lang="en-US" smtClean="0"/>
              <a:t>‹#›</a:t>
            </a:fld>
            <a:endParaRPr lang="en-US"/>
          </a:p>
        </p:txBody>
      </p:sp>
    </p:spTree>
    <p:extLst>
      <p:ext uri="{BB962C8B-B14F-4D97-AF65-F5344CB8AC3E}">
        <p14:creationId xmlns:p14="http://schemas.microsoft.com/office/powerpoint/2010/main" val="1248557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840480" rtl="0" eaLnBrk="1" latinLnBrk="0" hangingPunct="1">
        <a:lnSpc>
          <a:spcPct val="90000"/>
        </a:lnSpc>
        <a:spcBef>
          <a:spcPct val="0"/>
        </a:spcBef>
        <a:buNone/>
        <a:defRPr sz="18480" kern="1200">
          <a:solidFill>
            <a:schemeClr val="tx1"/>
          </a:solidFill>
          <a:latin typeface="+mj-lt"/>
          <a:ea typeface="+mj-ea"/>
          <a:cs typeface="+mj-cs"/>
        </a:defRPr>
      </a:lvl1pPr>
    </p:titleStyle>
    <p:bodyStyle>
      <a:lvl1pPr marL="960120" indent="-960120" algn="l" defTabSz="3840480" rtl="0" eaLnBrk="1" latinLnBrk="0" hangingPunct="1">
        <a:lnSpc>
          <a:spcPct val="90000"/>
        </a:lnSpc>
        <a:spcBef>
          <a:spcPts val="4200"/>
        </a:spcBef>
        <a:buFont typeface="Arial" panose="020B0604020202020204" pitchFamily="34" charset="0"/>
        <a:buChar char="•"/>
        <a:defRPr sz="11760" kern="1200">
          <a:solidFill>
            <a:schemeClr val="tx1"/>
          </a:solidFill>
          <a:latin typeface="+mn-lt"/>
          <a:ea typeface="+mn-ea"/>
          <a:cs typeface="+mn-cs"/>
        </a:defRPr>
      </a:lvl1pPr>
      <a:lvl2pPr marL="2880360" indent="-960120" algn="l" defTabSz="3840480"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14/relationships/chartEx" Target="../charts/chartEx1.xml"/><Relationship Id="rId11" Type="http://schemas.microsoft.com/office/2014/relationships/chartEx" Target="../charts/chartEx3.xml"/><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microsoft.com/office/2014/relationships/chartEx" Target="../charts/chartEx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8D916-629A-FCD4-E7FB-78568268EEB7}"/>
              </a:ext>
            </a:extLst>
          </p:cNvPr>
          <p:cNvSpPr>
            <a:spLocks noGrp="1"/>
          </p:cNvSpPr>
          <p:nvPr>
            <p:ph type="ctrTitle"/>
          </p:nvPr>
        </p:nvSpPr>
        <p:spPr>
          <a:xfrm>
            <a:off x="6104436" y="164605"/>
            <a:ext cx="26467336" cy="1807672"/>
          </a:xfrm>
        </p:spPr>
        <p:txBody>
          <a:bodyPr>
            <a:noAutofit/>
          </a:bodyPr>
          <a:lstStyle/>
          <a:p>
            <a:r>
              <a:rPr lang="en-US" sz="7560" dirty="0"/>
              <a:t>Evaluating Private Well Water Quality in Southwestern Oklahoma</a:t>
            </a:r>
          </a:p>
        </p:txBody>
      </p:sp>
      <p:sp>
        <p:nvSpPr>
          <p:cNvPr id="3" name="Subtitle 2">
            <a:extLst>
              <a:ext uri="{FF2B5EF4-FFF2-40B4-BE49-F238E27FC236}">
                <a16:creationId xmlns:a16="http://schemas.microsoft.com/office/drawing/2014/main" id="{FC30028E-8C19-E0C1-810E-6DE1127EEE18}"/>
              </a:ext>
            </a:extLst>
          </p:cNvPr>
          <p:cNvSpPr>
            <a:spLocks noGrp="1"/>
          </p:cNvSpPr>
          <p:nvPr>
            <p:ph type="subTitle" idx="1"/>
          </p:nvPr>
        </p:nvSpPr>
        <p:spPr>
          <a:xfrm>
            <a:off x="7158295" y="2211724"/>
            <a:ext cx="24359618" cy="2673747"/>
          </a:xfrm>
        </p:spPr>
        <p:txBody>
          <a:bodyPr>
            <a:normAutofit fontScale="92500" lnSpcReduction="10000"/>
          </a:bodyPr>
          <a:lstStyle/>
          <a:p>
            <a:r>
              <a:rPr lang="en-US" sz="4800" dirty="0"/>
              <a:t>Rayna Ellison</a:t>
            </a:r>
            <a:r>
              <a:rPr lang="en-US" sz="4800" baseline="30000" dirty="0"/>
              <a:t>1</a:t>
            </a:r>
            <a:r>
              <a:rPr lang="en-US" sz="4800" dirty="0"/>
              <a:t>, Kevin Wagner</a:t>
            </a:r>
            <a:r>
              <a:rPr lang="en-US" sz="4800" baseline="30000" dirty="0"/>
              <a:t>2</a:t>
            </a:r>
            <a:r>
              <a:rPr lang="en-US" sz="4800" dirty="0"/>
              <a:t>, and Tyson E. Ochsner</a:t>
            </a:r>
            <a:r>
              <a:rPr lang="en-US" sz="4800" baseline="30000" dirty="0"/>
              <a:t>3</a:t>
            </a:r>
          </a:p>
          <a:p>
            <a:pPr>
              <a:spcBef>
                <a:spcPts val="2400"/>
              </a:spcBef>
            </a:pPr>
            <a:endParaRPr lang="en-US" sz="1700" baseline="30000" dirty="0"/>
          </a:p>
          <a:p>
            <a:pPr marL="720090" indent="-720090">
              <a:lnSpc>
                <a:spcPct val="110000"/>
              </a:lnSpc>
              <a:spcBef>
                <a:spcPts val="0"/>
              </a:spcBef>
              <a:buAutoNum type="arabicPeriod"/>
            </a:pPr>
            <a:r>
              <a:rPr lang="en-US" sz="3900" dirty="0"/>
              <a:t>Rural Scholar, Environmental Science Undergraduate</a:t>
            </a:r>
          </a:p>
          <a:p>
            <a:pPr marL="720090" indent="-720090">
              <a:lnSpc>
                <a:spcPct val="110000"/>
              </a:lnSpc>
              <a:spcBef>
                <a:spcPts val="0"/>
              </a:spcBef>
              <a:buAutoNum type="arabicPeriod"/>
            </a:pPr>
            <a:r>
              <a:rPr lang="en-US" sz="3900" dirty="0"/>
              <a:t>Director of the Oklahoma Water Resources Center</a:t>
            </a:r>
          </a:p>
          <a:p>
            <a:pPr marL="720090" indent="-720090">
              <a:lnSpc>
                <a:spcPct val="110000"/>
              </a:lnSpc>
              <a:spcBef>
                <a:spcPts val="0"/>
              </a:spcBef>
              <a:buAutoNum type="arabicPeriod"/>
            </a:pPr>
            <a:r>
              <a:rPr lang="en-US" sz="3900" dirty="0"/>
              <a:t>Professor of Plant and Soil Sciences</a:t>
            </a:r>
          </a:p>
        </p:txBody>
      </p:sp>
      <p:sp>
        <p:nvSpPr>
          <p:cNvPr id="4" name="TextBox 3">
            <a:extLst>
              <a:ext uri="{FF2B5EF4-FFF2-40B4-BE49-F238E27FC236}">
                <a16:creationId xmlns:a16="http://schemas.microsoft.com/office/drawing/2014/main" id="{2C0D2E1D-71AE-D1A6-F86C-27A3C864334C}"/>
              </a:ext>
            </a:extLst>
          </p:cNvPr>
          <p:cNvSpPr txBox="1"/>
          <p:nvPr/>
        </p:nvSpPr>
        <p:spPr>
          <a:xfrm>
            <a:off x="626347" y="4885471"/>
            <a:ext cx="10037728" cy="10679847"/>
          </a:xfrm>
          <a:prstGeom prst="rect">
            <a:avLst/>
          </a:prstGeom>
          <a:noFill/>
          <a:ln>
            <a:solidFill>
              <a:schemeClr val="tx1"/>
            </a:solidFill>
          </a:ln>
        </p:spPr>
        <p:txBody>
          <a:bodyPr wrap="square" rtlCol="0">
            <a:spAutoFit/>
          </a:bodyPr>
          <a:lstStyle/>
          <a:p>
            <a:pPr algn="ctr"/>
            <a:r>
              <a:rPr lang="en-US" sz="4800" dirty="0"/>
              <a:t>Introduction:</a:t>
            </a:r>
          </a:p>
          <a:p>
            <a:pPr marL="571500" indent="-571500">
              <a:spcBef>
                <a:spcPts val="2400"/>
              </a:spcBef>
              <a:spcAft>
                <a:spcPts val="2400"/>
              </a:spcAft>
              <a:buFont typeface="Arial" panose="020B0604020202020204" pitchFamily="34" charset="0"/>
              <a:buChar char="•"/>
            </a:pPr>
            <a:r>
              <a:rPr lang="en-US" sz="4000" dirty="0"/>
              <a:t>Many rural residents depend on private wells for drinking water.</a:t>
            </a:r>
          </a:p>
          <a:p>
            <a:pPr marL="571500" indent="-571500">
              <a:spcAft>
                <a:spcPts val="2400"/>
              </a:spcAft>
              <a:buFont typeface="Arial" panose="020B0604020202020204" pitchFamily="34" charset="0"/>
              <a:buChar char="•"/>
            </a:pPr>
            <a:r>
              <a:rPr lang="en-US" sz="4000" dirty="0"/>
              <a:t>The number of private water wells in Oklahoma is estimated at &gt;145,000 (Weaver et al., 2017).</a:t>
            </a:r>
          </a:p>
          <a:p>
            <a:pPr marL="571500" indent="-571500">
              <a:spcAft>
                <a:spcPts val="2400"/>
              </a:spcAft>
              <a:buFont typeface="Arial" panose="020B0604020202020204" pitchFamily="34" charset="0"/>
              <a:buChar char="•"/>
            </a:pPr>
            <a:r>
              <a:rPr lang="en-US" sz="4000" dirty="0"/>
              <a:t>Water quality for private drinking water wells is not monitored unless by the owner. </a:t>
            </a:r>
          </a:p>
          <a:p>
            <a:pPr marL="571500" indent="-571500">
              <a:spcAft>
                <a:spcPts val="2400"/>
              </a:spcAft>
              <a:buFont typeface="Arial" panose="020B0604020202020204" pitchFamily="34" charset="0"/>
              <a:buChar char="•"/>
            </a:pPr>
            <a:r>
              <a:rPr lang="en-US" sz="4000" dirty="0"/>
              <a:t>However, few well water quality programs available (Ellison, Bode, &amp; Guy, 2022). </a:t>
            </a:r>
          </a:p>
          <a:p>
            <a:pPr marL="571500" indent="-571500">
              <a:spcAft>
                <a:spcPts val="2400"/>
              </a:spcAft>
              <a:buFont typeface="Arial" panose="020B0604020202020204" pitchFamily="34" charset="0"/>
              <a:buChar char="•"/>
            </a:pPr>
            <a:r>
              <a:rPr lang="en-US" sz="4000" dirty="0"/>
              <a:t>The objective is to better understand water quality of private wells in Southwest Oklahoma and to inform rural citizens of their water quality. </a:t>
            </a:r>
          </a:p>
        </p:txBody>
      </p:sp>
      <p:sp>
        <p:nvSpPr>
          <p:cNvPr id="5" name="TextBox 4">
            <a:extLst>
              <a:ext uri="{FF2B5EF4-FFF2-40B4-BE49-F238E27FC236}">
                <a16:creationId xmlns:a16="http://schemas.microsoft.com/office/drawing/2014/main" id="{67477584-49C1-0B53-40B1-06E7BEBDD9D5}"/>
              </a:ext>
            </a:extLst>
          </p:cNvPr>
          <p:cNvSpPr txBox="1"/>
          <p:nvPr/>
        </p:nvSpPr>
        <p:spPr>
          <a:xfrm>
            <a:off x="859235" y="21714777"/>
            <a:ext cx="9972017" cy="10756791"/>
          </a:xfrm>
          <a:prstGeom prst="rect">
            <a:avLst/>
          </a:prstGeom>
          <a:noFill/>
          <a:ln>
            <a:solidFill>
              <a:schemeClr val="tx1"/>
            </a:solidFill>
          </a:ln>
        </p:spPr>
        <p:txBody>
          <a:bodyPr wrap="square" rtlCol="0">
            <a:spAutoFit/>
          </a:bodyPr>
          <a:lstStyle/>
          <a:p>
            <a:pPr algn="ctr">
              <a:spcAft>
                <a:spcPts val="3000"/>
              </a:spcAft>
            </a:pPr>
            <a:r>
              <a:rPr lang="en-US" sz="4800" dirty="0"/>
              <a:t>Methods:</a:t>
            </a:r>
          </a:p>
          <a:p>
            <a:pPr>
              <a:spcAft>
                <a:spcPts val="2400"/>
              </a:spcAft>
            </a:pPr>
            <a:r>
              <a:rPr lang="en-US" sz="4000" dirty="0"/>
              <a:t>1. Work with OSU county extension offices to identify rural residents with private wells interested in water quality testing.</a:t>
            </a:r>
          </a:p>
          <a:p>
            <a:pPr>
              <a:spcAft>
                <a:spcPts val="2400"/>
              </a:spcAft>
            </a:pPr>
            <a:r>
              <a:rPr lang="en-US" sz="4000" dirty="0"/>
              <a:t>2. Develop flier, press release, and sampling instruction page for each county. </a:t>
            </a:r>
          </a:p>
          <a:p>
            <a:pPr>
              <a:spcAft>
                <a:spcPts val="2400"/>
              </a:spcAft>
            </a:pPr>
            <a:r>
              <a:rPr lang="en-US" sz="4000" dirty="0"/>
              <a:t>3. Send media to the educators to distribute to their community.</a:t>
            </a:r>
          </a:p>
          <a:p>
            <a:pPr>
              <a:spcAft>
                <a:spcPts val="2400"/>
              </a:spcAft>
            </a:pPr>
            <a:r>
              <a:rPr lang="en-US" sz="4000" dirty="0"/>
              <a:t>4. Screen well water samples for nitrates, E. Coli, pH, electrical conductivity, and total dissolved and compare the results to the EPA water standards.</a:t>
            </a:r>
          </a:p>
          <a:p>
            <a:pPr>
              <a:spcAft>
                <a:spcPts val="2400"/>
              </a:spcAft>
            </a:pPr>
            <a:r>
              <a:rPr lang="en-US" sz="4000" dirty="0"/>
              <a:t>5. Present results and explanation over the parameters screened. </a:t>
            </a:r>
          </a:p>
        </p:txBody>
      </p:sp>
      <p:sp>
        <p:nvSpPr>
          <p:cNvPr id="6" name="TextBox 5">
            <a:extLst>
              <a:ext uri="{FF2B5EF4-FFF2-40B4-BE49-F238E27FC236}">
                <a16:creationId xmlns:a16="http://schemas.microsoft.com/office/drawing/2014/main" id="{DA30EB8C-807C-090E-9B87-9DD5F6DF4010}"/>
              </a:ext>
            </a:extLst>
          </p:cNvPr>
          <p:cNvSpPr txBox="1"/>
          <p:nvPr/>
        </p:nvSpPr>
        <p:spPr>
          <a:xfrm>
            <a:off x="27656264" y="4919455"/>
            <a:ext cx="10164631" cy="14834830"/>
          </a:xfrm>
          <a:prstGeom prst="rect">
            <a:avLst/>
          </a:prstGeom>
          <a:noFill/>
          <a:ln>
            <a:solidFill>
              <a:schemeClr val="tx1"/>
            </a:solidFill>
          </a:ln>
        </p:spPr>
        <p:txBody>
          <a:bodyPr wrap="square" rtlCol="0">
            <a:spAutoFit/>
          </a:bodyPr>
          <a:lstStyle/>
          <a:p>
            <a:pPr algn="ctr">
              <a:spcAft>
                <a:spcPts val="1200"/>
              </a:spcAft>
            </a:pPr>
            <a:r>
              <a:rPr lang="en-US" sz="4800" dirty="0"/>
              <a:t>Discussions:</a:t>
            </a:r>
            <a:endParaRPr lang="en-US" sz="4000" dirty="0"/>
          </a:p>
          <a:p>
            <a:pPr marL="540068" indent="-540068">
              <a:spcAft>
                <a:spcPts val="2400"/>
              </a:spcAft>
              <a:buFont typeface="Arial" panose="020B0604020202020204" pitchFamily="34" charset="0"/>
              <a:buChar char="•"/>
            </a:pPr>
            <a:r>
              <a:rPr lang="en-US" sz="4000" dirty="0"/>
              <a:t>Although public water supplies in southwest OK with nitrate concentrations &gt;10 mg/L, all samples from private wells had nitrate concentrations below that threshold and an acceptable pH range 6.5 -8.5.</a:t>
            </a:r>
          </a:p>
          <a:p>
            <a:pPr marL="540068" indent="-540068">
              <a:spcAft>
                <a:spcPts val="2400"/>
              </a:spcAft>
              <a:buFont typeface="Arial" panose="020B0604020202020204" pitchFamily="34" charset="0"/>
              <a:buChar char="•"/>
            </a:pPr>
            <a:r>
              <a:rPr lang="en-US" sz="4000" dirty="0"/>
              <a:t>Total Dissolved Solids (&lt;500) were considered which had a small proportion of samples in the satisfactory range this was not too concerning except for samples in the potential hazard zone as it is not considered a primary pollutant.</a:t>
            </a:r>
          </a:p>
          <a:p>
            <a:pPr marL="540068" indent="-540068">
              <a:spcAft>
                <a:spcPts val="2400"/>
              </a:spcAft>
              <a:buFont typeface="Arial" panose="020B0604020202020204" pitchFamily="34" charset="0"/>
              <a:buChar char="•"/>
            </a:pPr>
            <a:r>
              <a:rPr lang="en-US" sz="4000" dirty="0"/>
              <a:t>The presence of total coliform bacteria (&gt;60% of samples) and E. coli bacteria (&gt;17% of samples) is concerning and requires further investigation.</a:t>
            </a:r>
            <a:endParaRPr lang="en-US" sz="4000" dirty="0">
              <a:highlight>
                <a:srgbClr val="FFFF00"/>
              </a:highlight>
            </a:endParaRPr>
          </a:p>
          <a:p>
            <a:pPr marL="540068" indent="-540068">
              <a:spcAft>
                <a:spcPts val="2400"/>
              </a:spcAft>
              <a:buFont typeface="Arial" panose="020B0604020202020204" pitchFamily="34" charset="0"/>
              <a:buChar char="•"/>
            </a:pPr>
            <a:r>
              <a:rPr lang="en-US" sz="4000" dirty="0"/>
              <a:t>The next steps of this project would be to conduct sampling over the factors enabling bacteria in the water samples. This would be to determine where the bacteria contamination begin to better understand and help citizens reduce contamination.</a:t>
            </a:r>
          </a:p>
        </p:txBody>
      </p:sp>
      <p:sp>
        <p:nvSpPr>
          <p:cNvPr id="7" name="TextBox 6">
            <a:extLst>
              <a:ext uri="{FF2B5EF4-FFF2-40B4-BE49-F238E27FC236}">
                <a16:creationId xmlns:a16="http://schemas.microsoft.com/office/drawing/2014/main" id="{FFD3FB37-A36A-42B6-3578-4A90357163BC}"/>
              </a:ext>
            </a:extLst>
          </p:cNvPr>
          <p:cNvSpPr txBox="1"/>
          <p:nvPr/>
        </p:nvSpPr>
        <p:spPr>
          <a:xfrm>
            <a:off x="27656264" y="25142624"/>
            <a:ext cx="10164631" cy="7415512"/>
          </a:xfrm>
          <a:prstGeom prst="rect">
            <a:avLst/>
          </a:prstGeom>
          <a:noFill/>
          <a:ln>
            <a:solidFill>
              <a:schemeClr val="tx1"/>
            </a:solidFill>
          </a:ln>
        </p:spPr>
        <p:txBody>
          <a:bodyPr wrap="square" rtlCol="0">
            <a:spAutoFit/>
          </a:bodyPr>
          <a:lstStyle/>
          <a:p>
            <a:pPr algn="ctr"/>
            <a:r>
              <a:rPr lang="en-US" sz="4800" dirty="0"/>
              <a:t>Acknowledgements:</a:t>
            </a:r>
          </a:p>
          <a:p>
            <a:pPr algn="ctr"/>
            <a:endParaRPr lang="en-US" sz="1050" dirty="0"/>
          </a:p>
          <a:p>
            <a:pPr>
              <a:lnSpc>
                <a:spcPct val="150000"/>
              </a:lnSpc>
            </a:pPr>
            <a:r>
              <a:rPr lang="en-US" sz="4000" dirty="0"/>
              <a:t>I would like to thank the Greer, Harmon and Tillman Extension staff and residents for their support and participation in my research. As well as a special thanks to the Rural Renewal Initiative, Dr. Kevin Wagner, and the Oklahoma Water Resources Center for providing me with supplies and encouragement for my research.</a:t>
            </a:r>
          </a:p>
        </p:txBody>
      </p:sp>
      <p:sp>
        <p:nvSpPr>
          <p:cNvPr id="8" name="TextBox 7">
            <a:extLst>
              <a:ext uri="{FF2B5EF4-FFF2-40B4-BE49-F238E27FC236}">
                <a16:creationId xmlns:a16="http://schemas.microsoft.com/office/drawing/2014/main" id="{D9CB93EB-EB12-3F3B-F2A3-549B1CDAB762}"/>
              </a:ext>
            </a:extLst>
          </p:cNvPr>
          <p:cNvSpPr txBox="1"/>
          <p:nvPr/>
        </p:nvSpPr>
        <p:spPr>
          <a:xfrm>
            <a:off x="11402487" y="5673961"/>
            <a:ext cx="15472923" cy="1477328"/>
          </a:xfrm>
          <a:prstGeom prst="rect">
            <a:avLst/>
          </a:prstGeom>
          <a:noFill/>
          <a:ln>
            <a:noFill/>
          </a:ln>
        </p:spPr>
        <p:txBody>
          <a:bodyPr wrap="square" rtlCol="0">
            <a:spAutoFit/>
          </a:bodyPr>
          <a:lstStyle/>
          <a:p>
            <a:pPr algn="ctr"/>
            <a:r>
              <a:rPr lang="en-US" sz="5400" dirty="0"/>
              <a:t>Results:</a:t>
            </a:r>
          </a:p>
          <a:p>
            <a:endParaRPr lang="en-US" sz="3600" dirty="0"/>
          </a:p>
        </p:txBody>
      </p:sp>
      <p:pic>
        <p:nvPicPr>
          <p:cNvPr id="11" name="Picture 10">
            <a:extLst>
              <a:ext uri="{FF2B5EF4-FFF2-40B4-BE49-F238E27FC236}">
                <a16:creationId xmlns:a16="http://schemas.microsoft.com/office/drawing/2014/main" id="{160CC926-7655-AA1A-589D-DBB7A548014F}"/>
              </a:ext>
            </a:extLst>
          </p:cNvPr>
          <p:cNvPicPr>
            <a:picLocks noChangeAspect="1"/>
          </p:cNvPicPr>
          <p:nvPr/>
        </p:nvPicPr>
        <p:blipFill>
          <a:blip r:embed="rId2"/>
          <a:stretch>
            <a:fillRect/>
          </a:stretch>
        </p:blipFill>
        <p:spPr>
          <a:xfrm>
            <a:off x="28726850" y="2699432"/>
            <a:ext cx="7995503" cy="1698329"/>
          </a:xfrm>
          <a:prstGeom prst="rect">
            <a:avLst/>
          </a:prstGeom>
        </p:spPr>
      </p:pic>
      <p:pic>
        <p:nvPicPr>
          <p:cNvPr id="13" name="Picture 12">
            <a:extLst>
              <a:ext uri="{FF2B5EF4-FFF2-40B4-BE49-F238E27FC236}">
                <a16:creationId xmlns:a16="http://schemas.microsoft.com/office/drawing/2014/main" id="{FAADE3DF-001D-1F49-CEA7-4948739E5081}"/>
              </a:ext>
            </a:extLst>
          </p:cNvPr>
          <p:cNvPicPr>
            <a:picLocks noChangeAspect="1"/>
          </p:cNvPicPr>
          <p:nvPr/>
        </p:nvPicPr>
        <p:blipFill rotWithShape="1">
          <a:blip r:embed="rId3"/>
          <a:srcRect l="26703" t="26216" r="46758" b="64244"/>
          <a:stretch/>
        </p:blipFill>
        <p:spPr>
          <a:xfrm>
            <a:off x="734083" y="2262768"/>
            <a:ext cx="8943869" cy="1807672"/>
          </a:xfrm>
          <a:prstGeom prst="rect">
            <a:avLst/>
          </a:prstGeom>
        </p:spPr>
      </p:pic>
      <p:pic>
        <p:nvPicPr>
          <p:cNvPr id="12" name="Picture 11">
            <a:extLst>
              <a:ext uri="{FF2B5EF4-FFF2-40B4-BE49-F238E27FC236}">
                <a16:creationId xmlns:a16="http://schemas.microsoft.com/office/drawing/2014/main" id="{ABACF082-D751-87AC-90B0-1A23614769A1}"/>
              </a:ext>
            </a:extLst>
          </p:cNvPr>
          <p:cNvPicPr>
            <a:picLocks noChangeAspect="1"/>
          </p:cNvPicPr>
          <p:nvPr/>
        </p:nvPicPr>
        <p:blipFill rotWithShape="1">
          <a:blip r:embed="rId4"/>
          <a:srcRect l="15736" t="26545" r="1044" b="13929"/>
          <a:stretch/>
        </p:blipFill>
        <p:spPr>
          <a:xfrm>
            <a:off x="30499928" y="20491781"/>
            <a:ext cx="4143687" cy="2930443"/>
          </a:xfrm>
          <a:prstGeom prst="rect">
            <a:avLst/>
          </a:prstGeom>
        </p:spPr>
      </p:pic>
      <p:pic>
        <p:nvPicPr>
          <p:cNvPr id="14" name="Picture 13">
            <a:extLst>
              <a:ext uri="{FF2B5EF4-FFF2-40B4-BE49-F238E27FC236}">
                <a16:creationId xmlns:a16="http://schemas.microsoft.com/office/drawing/2014/main" id="{C82F73F6-F298-E84B-8125-A2FA994923AE}"/>
              </a:ext>
            </a:extLst>
          </p:cNvPr>
          <p:cNvPicPr>
            <a:picLocks noChangeAspect="1"/>
          </p:cNvPicPr>
          <p:nvPr/>
        </p:nvPicPr>
        <p:blipFill>
          <a:blip r:embed="rId5"/>
          <a:stretch>
            <a:fillRect/>
          </a:stretch>
        </p:blipFill>
        <p:spPr>
          <a:xfrm>
            <a:off x="2915074" y="16225857"/>
            <a:ext cx="5944115" cy="3657917"/>
          </a:xfrm>
          <a:prstGeom prst="rect">
            <a:avLst/>
          </a:prstGeom>
        </p:spPr>
      </p:pic>
      <p:sp>
        <p:nvSpPr>
          <p:cNvPr id="15" name="TextBox 14">
            <a:extLst>
              <a:ext uri="{FF2B5EF4-FFF2-40B4-BE49-F238E27FC236}">
                <a16:creationId xmlns:a16="http://schemas.microsoft.com/office/drawing/2014/main" id="{7C5AE1C3-C50B-5F77-720C-94667690FFEA}"/>
              </a:ext>
            </a:extLst>
          </p:cNvPr>
          <p:cNvSpPr txBox="1"/>
          <p:nvPr/>
        </p:nvSpPr>
        <p:spPr>
          <a:xfrm>
            <a:off x="859235" y="20156269"/>
            <a:ext cx="9972017" cy="646331"/>
          </a:xfrm>
          <a:prstGeom prst="rect">
            <a:avLst/>
          </a:prstGeom>
          <a:noFill/>
          <a:ln>
            <a:noFill/>
          </a:ln>
        </p:spPr>
        <p:txBody>
          <a:bodyPr wrap="square" rtlCol="0">
            <a:spAutoFit/>
          </a:bodyPr>
          <a:lstStyle/>
          <a:p>
            <a:pPr algn="ctr"/>
            <a:r>
              <a:rPr lang="en-US" sz="3600" dirty="0"/>
              <a:t>Image 1. Nitrate meter for water sample testing.</a:t>
            </a:r>
          </a:p>
        </p:txBody>
      </p:sp>
      <p:sp>
        <p:nvSpPr>
          <p:cNvPr id="16" name="TextBox 15">
            <a:extLst>
              <a:ext uri="{FF2B5EF4-FFF2-40B4-BE49-F238E27FC236}">
                <a16:creationId xmlns:a16="http://schemas.microsoft.com/office/drawing/2014/main" id="{033E0CC5-59B2-76DB-E958-C60B858E0E8B}"/>
              </a:ext>
            </a:extLst>
          </p:cNvPr>
          <p:cNvSpPr txBox="1"/>
          <p:nvPr/>
        </p:nvSpPr>
        <p:spPr>
          <a:xfrm>
            <a:off x="27705736" y="23463650"/>
            <a:ext cx="10037730" cy="1077218"/>
          </a:xfrm>
          <a:prstGeom prst="rect">
            <a:avLst/>
          </a:prstGeom>
          <a:noFill/>
          <a:ln>
            <a:noFill/>
          </a:ln>
        </p:spPr>
        <p:txBody>
          <a:bodyPr wrap="square" rtlCol="0">
            <a:spAutoFit/>
          </a:bodyPr>
          <a:lstStyle/>
          <a:p>
            <a:pPr algn="ctr"/>
            <a:r>
              <a:rPr lang="en-US" sz="3200" dirty="0"/>
              <a:t>Figure 5. Presenting water quality results and recommendations to well owners in Harmon County.</a:t>
            </a:r>
          </a:p>
        </p:txBody>
      </p:sp>
      <p:sp>
        <p:nvSpPr>
          <p:cNvPr id="20" name="TextBox 19">
            <a:extLst>
              <a:ext uri="{FF2B5EF4-FFF2-40B4-BE49-F238E27FC236}">
                <a16:creationId xmlns:a16="http://schemas.microsoft.com/office/drawing/2014/main" id="{B258C474-F8BC-B35F-EDCA-AB3F9023AE9A}"/>
              </a:ext>
            </a:extLst>
          </p:cNvPr>
          <p:cNvSpPr txBox="1"/>
          <p:nvPr/>
        </p:nvSpPr>
        <p:spPr>
          <a:xfrm>
            <a:off x="20801107" y="16459200"/>
            <a:ext cx="4970307" cy="3416320"/>
          </a:xfrm>
          <a:prstGeom prst="rect">
            <a:avLst/>
          </a:prstGeom>
          <a:noFill/>
          <a:ln>
            <a:noFill/>
          </a:ln>
        </p:spPr>
        <p:txBody>
          <a:bodyPr wrap="square" rtlCol="0">
            <a:spAutoFit/>
          </a:bodyPr>
          <a:lstStyle/>
          <a:p>
            <a:pPr algn="ctr"/>
            <a:r>
              <a:rPr lang="en-US" sz="3600" dirty="0"/>
              <a:t>Figure 2. Histogram of pH values for water samples from private wells in southwest OK. All samples were within the EPA standards.</a:t>
            </a:r>
          </a:p>
        </p:txBody>
      </p:sp>
      <p:sp>
        <p:nvSpPr>
          <p:cNvPr id="21" name="TextBox 20">
            <a:extLst>
              <a:ext uri="{FF2B5EF4-FFF2-40B4-BE49-F238E27FC236}">
                <a16:creationId xmlns:a16="http://schemas.microsoft.com/office/drawing/2014/main" id="{73AFB006-3412-8EA6-6F21-6D67212E3DCB}"/>
              </a:ext>
            </a:extLst>
          </p:cNvPr>
          <p:cNvSpPr txBox="1"/>
          <p:nvPr/>
        </p:nvSpPr>
        <p:spPr>
          <a:xfrm>
            <a:off x="12544159" y="21957003"/>
            <a:ext cx="5298830" cy="3970318"/>
          </a:xfrm>
          <a:prstGeom prst="rect">
            <a:avLst/>
          </a:prstGeom>
          <a:noFill/>
          <a:ln>
            <a:noFill/>
          </a:ln>
        </p:spPr>
        <p:txBody>
          <a:bodyPr wrap="square" rtlCol="0">
            <a:spAutoFit/>
          </a:bodyPr>
          <a:lstStyle/>
          <a:p>
            <a:pPr algn="ctr"/>
            <a:r>
              <a:rPr lang="en-US" sz="3600" dirty="0"/>
              <a:t>Figure 3. Histogram of nitrate concentrations for water samples from private wells in southwest OK. All samples were below the EPA maximum contaminant level of 10 mg/L.</a:t>
            </a:r>
          </a:p>
        </p:txBody>
      </p:sp>
      <p:sp>
        <p:nvSpPr>
          <p:cNvPr id="22" name="TextBox 21">
            <a:extLst>
              <a:ext uri="{FF2B5EF4-FFF2-40B4-BE49-F238E27FC236}">
                <a16:creationId xmlns:a16="http://schemas.microsoft.com/office/drawing/2014/main" id="{3848388B-304A-2A60-5B9C-66D31C6B64F4}"/>
              </a:ext>
            </a:extLst>
          </p:cNvPr>
          <p:cNvSpPr txBox="1"/>
          <p:nvPr/>
        </p:nvSpPr>
        <p:spPr>
          <a:xfrm>
            <a:off x="21649732" y="27479823"/>
            <a:ext cx="5262074" cy="5078313"/>
          </a:xfrm>
          <a:prstGeom prst="rect">
            <a:avLst/>
          </a:prstGeom>
          <a:noFill/>
          <a:ln>
            <a:noFill/>
          </a:ln>
        </p:spPr>
        <p:txBody>
          <a:bodyPr wrap="square" rtlCol="0">
            <a:spAutoFit/>
          </a:bodyPr>
          <a:lstStyle/>
          <a:p>
            <a:pPr algn="ctr"/>
            <a:r>
              <a:rPr lang="en-US" sz="3600" dirty="0"/>
              <a:t>Figure 4. Histogram of total dissolved solids (TDS) concentration for water samples from private wells in southwest OK. Many samples had high TDS levels indicating poor quality or potential hazard for drinking.</a:t>
            </a:r>
          </a:p>
        </p:txBody>
      </p:sp>
      <p:sp>
        <p:nvSpPr>
          <p:cNvPr id="23" name="TextBox 22">
            <a:extLst>
              <a:ext uri="{FF2B5EF4-FFF2-40B4-BE49-F238E27FC236}">
                <a16:creationId xmlns:a16="http://schemas.microsoft.com/office/drawing/2014/main" id="{323AB06F-CD9F-607A-9BB3-730E5D9051CF}"/>
              </a:ext>
            </a:extLst>
          </p:cNvPr>
          <p:cNvSpPr txBox="1"/>
          <p:nvPr/>
        </p:nvSpPr>
        <p:spPr>
          <a:xfrm>
            <a:off x="14237403" y="7035690"/>
            <a:ext cx="9803090" cy="646331"/>
          </a:xfrm>
          <a:prstGeom prst="rect">
            <a:avLst/>
          </a:prstGeom>
          <a:noFill/>
          <a:ln>
            <a:noFill/>
          </a:ln>
        </p:spPr>
        <p:txBody>
          <a:bodyPr wrap="square" rtlCol="0">
            <a:spAutoFit/>
          </a:bodyPr>
          <a:lstStyle/>
          <a:p>
            <a:pPr algn="ctr"/>
            <a:r>
              <a:rPr lang="en-US" sz="3600" dirty="0"/>
              <a:t>Table 1. County Averaged Results</a:t>
            </a:r>
          </a:p>
        </p:txBody>
      </p:sp>
      <p:graphicFrame>
        <p:nvGraphicFramePr>
          <p:cNvPr id="29" name="Table 28">
            <a:extLst>
              <a:ext uri="{FF2B5EF4-FFF2-40B4-BE49-F238E27FC236}">
                <a16:creationId xmlns:a16="http://schemas.microsoft.com/office/drawing/2014/main" id="{93D7D01E-E703-ABB4-AF4B-4AFA8AE576E3}"/>
              </a:ext>
            </a:extLst>
          </p:cNvPr>
          <p:cNvGraphicFramePr>
            <a:graphicFrameLocks noGrp="1"/>
          </p:cNvGraphicFramePr>
          <p:nvPr>
            <p:extLst>
              <p:ext uri="{D42A27DB-BD31-4B8C-83A1-F6EECF244321}">
                <p14:modId xmlns:p14="http://schemas.microsoft.com/office/powerpoint/2010/main" val="704637984"/>
              </p:ext>
            </p:extLst>
          </p:nvPr>
        </p:nvGraphicFramePr>
        <p:xfrm>
          <a:off x="11362757" y="7850468"/>
          <a:ext cx="15430481" cy="7029564"/>
        </p:xfrm>
        <a:graphic>
          <a:graphicData uri="http://schemas.openxmlformats.org/drawingml/2006/table">
            <a:tbl>
              <a:tblPr/>
              <a:tblGrid>
                <a:gridCol w="2732300">
                  <a:extLst>
                    <a:ext uri="{9D8B030D-6E8A-4147-A177-3AD203B41FA5}">
                      <a16:colId xmlns:a16="http://schemas.microsoft.com/office/drawing/2014/main" val="3196089309"/>
                    </a:ext>
                  </a:extLst>
                </a:gridCol>
                <a:gridCol w="2241885">
                  <a:extLst>
                    <a:ext uri="{9D8B030D-6E8A-4147-A177-3AD203B41FA5}">
                      <a16:colId xmlns:a16="http://schemas.microsoft.com/office/drawing/2014/main" val="3964807682"/>
                    </a:ext>
                  </a:extLst>
                </a:gridCol>
                <a:gridCol w="1865318">
                  <a:extLst>
                    <a:ext uri="{9D8B030D-6E8A-4147-A177-3AD203B41FA5}">
                      <a16:colId xmlns:a16="http://schemas.microsoft.com/office/drawing/2014/main" val="2273260583"/>
                    </a:ext>
                  </a:extLst>
                </a:gridCol>
                <a:gridCol w="1865318">
                  <a:extLst>
                    <a:ext uri="{9D8B030D-6E8A-4147-A177-3AD203B41FA5}">
                      <a16:colId xmlns:a16="http://schemas.microsoft.com/office/drawing/2014/main" val="541452872"/>
                    </a:ext>
                  </a:extLst>
                </a:gridCol>
                <a:gridCol w="1681415">
                  <a:extLst>
                    <a:ext uri="{9D8B030D-6E8A-4147-A177-3AD203B41FA5}">
                      <a16:colId xmlns:a16="http://schemas.microsoft.com/office/drawing/2014/main" val="1762782605"/>
                    </a:ext>
                  </a:extLst>
                </a:gridCol>
                <a:gridCol w="1681415">
                  <a:extLst>
                    <a:ext uri="{9D8B030D-6E8A-4147-A177-3AD203B41FA5}">
                      <a16:colId xmlns:a16="http://schemas.microsoft.com/office/drawing/2014/main" val="1195152379"/>
                    </a:ext>
                  </a:extLst>
                </a:gridCol>
                <a:gridCol w="1681415">
                  <a:extLst>
                    <a:ext uri="{9D8B030D-6E8A-4147-A177-3AD203B41FA5}">
                      <a16:colId xmlns:a16="http://schemas.microsoft.com/office/drawing/2014/main" val="1456551365"/>
                    </a:ext>
                  </a:extLst>
                </a:gridCol>
                <a:gridCol w="1681415">
                  <a:extLst>
                    <a:ext uri="{9D8B030D-6E8A-4147-A177-3AD203B41FA5}">
                      <a16:colId xmlns:a16="http://schemas.microsoft.com/office/drawing/2014/main" val="4184337530"/>
                    </a:ext>
                  </a:extLst>
                </a:gridCol>
              </a:tblGrid>
              <a:tr h="1171594">
                <a:tc>
                  <a:txBody>
                    <a:bodyPr/>
                    <a:lstStyle/>
                    <a:p>
                      <a:pPr algn="ctr" fontAlgn="b"/>
                      <a:r>
                        <a:rPr lang="en-US" sz="3600" b="0" i="0" u="none" strike="noStrike" dirty="0">
                          <a:solidFill>
                            <a:srgbClr val="000000"/>
                          </a:solidFill>
                          <a:effectLst/>
                          <a:latin typeface="Calibri" panose="020F0502020204030204" pitchFamily="34" charset="0"/>
                        </a:rPr>
                        <a:t> </a:t>
                      </a:r>
                    </a:p>
                  </a:txBody>
                  <a:tcPr marL="9525" marR="9525" marT="9525"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600" b="0" i="0" u="none" strike="noStrike" dirty="0">
                          <a:solidFill>
                            <a:srgbClr val="000000"/>
                          </a:solidFill>
                          <a:effectLst/>
                          <a:latin typeface="Calibri" panose="020F0502020204030204" pitchFamily="34" charset="0"/>
                        </a:rPr>
                        <a:t># of Samples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600" b="0" i="0" u="none" strike="noStrike" dirty="0">
                          <a:solidFill>
                            <a:srgbClr val="000000"/>
                          </a:solidFill>
                          <a:effectLst/>
                          <a:latin typeface="Calibri" panose="020F0502020204030204" pitchFamily="34" charset="0"/>
                        </a:rPr>
                        <a:t>Bacteria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600" b="0" i="0" u="none" strike="noStrike">
                          <a:solidFill>
                            <a:srgbClr val="000000"/>
                          </a:solidFill>
                          <a:effectLst/>
                          <a:latin typeface="Calibri" panose="020F0502020204030204" pitchFamily="34" charset="0"/>
                        </a:rPr>
                        <a:t>E. Coli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600" b="0" i="0" u="none" strike="noStrike" dirty="0">
                          <a:solidFill>
                            <a:srgbClr val="000000"/>
                          </a:solidFill>
                          <a:effectLst/>
                          <a:latin typeface="Calibri" panose="020F0502020204030204" pitchFamily="34" charset="0"/>
                        </a:rPr>
                        <a:t>Nitrate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600" b="0" i="0" u="none" strike="noStrike">
                          <a:solidFill>
                            <a:srgbClr val="000000"/>
                          </a:solidFill>
                          <a:effectLst/>
                          <a:latin typeface="Calibri" panose="020F0502020204030204" pitchFamily="34" charset="0"/>
                        </a:rPr>
                        <a:t>pH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600" b="0" i="0" u="none" strike="noStrike">
                          <a:solidFill>
                            <a:srgbClr val="000000"/>
                          </a:solidFill>
                          <a:effectLst/>
                          <a:latin typeface="Calibri" panose="020F0502020204030204" pitchFamily="34" charset="0"/>
                        </a:rPr>
                        <a:t>TDS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600" b="0" i="0" u="none" strike="noStrike" dirty="0">
                          <a:solidFill>
                            <a:srgbClr val="000000"/>
                          </a:solidFill>
                          <a:effectLst/>
                          <a:latin typeface="Calibri" panose="020F0502020204030204" pitchFamily="34" charset="0"/>
                        </a:rPr>
                        <a:t>Salinity</a:t>
                      </a:r>
                    </a:p>
                  </a:txBody>
                  <a:tcPr marL="9525" marR="9525" marT="9525"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6089425"/>
                  </a:ext>
                </a:extLst>
              </a:tr>
              <a:tr h="1171594">
                <a:tc>
                  <a:txBody>
                    <a:bodyPr/>
                    <a:lstStyle/>
                    <a:p>
                      <a:pPr algn="ctr" fontAlgn="b"/>
                      <a:r>
                        <a:rPr lang="en-US" sz="3600" b="0" i="0" u="none" strike="noStrike">
                          <a:solidFill>
                            <a:srgbClr val="000000"/>
                          </a:solidFill>
                          <a:effectLst/>
                          <a:latin typeface="Calibri" panose="020F0502020204030204" pitchFamily="34" charset="0"/>
                        </a:rPr>
                        <a:t> </a:t>
                      </a:r>
                    </a:p>
                  </a:txBody>
                  <a:tcPr marL="9525" marR="9525" marT="9525"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60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600" b="0" i="0" u="none" strike="noStrike" dirty="0">
                          <a:solidFill>
                            <a:srgbClr val="000000"/>
                          </a:solidFill>
                          <a:effectLst/>
                          <a:latin typeface="Calibri" panose="020F0502020204030204" pitchFamily="34" charset="0"/>
                        </a:rPr>
                        <a:t>% positive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600" b="0" i="0" u="none" strike="noStrike" dirty="0">
                          <a:solidFill>
                            <a:srgbClr val="000000"/>
                          </a:solidFill>
                          <a:effectLst/>
                          <a:latin typeface="Calibri" panose="020F0502020204030204" pitchFamily="34" charset="0"/>
                        </a:rPr>
                        <a:t>% positive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600" b="0" i="0" u="none" strike="noStrike" dirty="0">
                          <a:solidFill>
                            <a:srgbClr val="000000"/>
                          </a:solidFill>
                          <a:effectLst/>
                          <a:latin typeface="Calibri" panose="020F0502020204030204" pitchFamily="34" charset="0"/>
                        </a:rPr>
                        <a:t>mg/L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600" b="0" i="0" u="none" strike="noStrike">
                          <a:solidFill>
                            <a:srgbClr val="000000"/>
                          </a:solidFill>
                          <a:effectLst/>
                          <a:latin typeface="Calibri" panose="020F0502020204030204" pitchFamily="34" charset="0"/>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600" b="0" i="0" u="none" strike="noStrike">
                          <a:solidFill>
                            <a:srgbClr val="000000"/>
                          </a:solidFill>
                          <a:effectLst/>
                          <a:latin typeface="Calibri" panose="020F0502020204030204" pitchFamily="34" charset="0"/>
                        </a:rPr>
                        <a:t>mg/L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600" b="0" i="0" u="none" strike="noStrike">
                          <a:solidFill>
                            <a:srgbClr val="000000"/>
                          </a:solidFill>
                          <a:effectLst/>
                          <a:latin typeface="Calibri" panose="020F0502020204030204" pitchFamily="34" charset="0"/>
                        </a:rPr>
                        <a:t>mg/L</a:t>
                      </a:r>
                    </a:p>
                  </a:txBody>
                  <a:tcPr marL="9525" marR="9525" marT="9525"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4687686"/>
                  </a:ext>
                </a:extLst>
              </a:tr>
              <a:tr h="1171594">
                <a:tc>
                  <a:txBody>
                    <a:bodyPr/>
                    <a:lstStyle/>
                    <a:p>
                      <a:pPr algn="ctr" fontAlgn="b"/>
                      <a:r>
                        <a:rPr lang="en-US" sz="3600" b="0" i="0" u="none" strike="noStrike">
                          <a:solidFill>
                            <a:srgbClr val="000000"/>
                          </a:solidFill>
                          <a:effectLst/>
                          <a:latin typeface="Calibri" panose="020F0502020204030204" pitchFamily="34" charset="0"/>
                        </a:rPr>
                        <a:t>EPA Standards</a:t>
                      </a:r>
                    </a:p>
                  </a:txBody>
                  <a:tcPr marL="9525" marR="9525" marT="9525"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60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600" b="0" i="0" u="none" strike="noStrike">
                          <a:solidFill>
                            <a:srgbClr val="000000"/>
                          </a:solidFill>
                          <a:effectLst/>
                          <a:latin typeface="Calibri" panose="020F0502020204030204" pitchFamily="34" charset="0"/>
                        </a:rPr>
                        <a:t>n/a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600" b="0" i="0" u="none" strike="noStrike" dirty="0">
                          <a:solidFill>
                            <a:srgbClr val="000000"/>
                          </a:solidFill>
                          <a:effectLst/>
                          <a:latin typeface="Calibri" panose="020F0502020204030204" pitchFamily="34" charset="0"/>
                        </a:rPr>
                        <a:t>none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600" b="0" i="0" u="none" strike="noStrike" dirty="0">
                          <a:solidFill>
                            <a:srgbClr val="000000"/>
                          </a:solidFill>
                          <a:effectLst/>
                          <a:latin typeface="Calibri" panose="020F0502020204030204" pitchFamily="34" charset="0"/>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600" b="0" i="0" u="none" strike="noStrike" dirty="0">
                          <a:solidFill>
                            <a:srgbClr val="000000"/>
                          </a:solidFill>
                          <a:effectLst/>
                          <a:latin typeface="Calibri" panose="020F0502020204030204" pitchFamily="34" charset="0"/>
                        </a:rPr>
                        <a:t>6.5-8.5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600" b="0" i="0" u="none" strike="noStrike" dirty="0">
                          <a:solidFill>
                            <a:srgbClr val="000000"/>
                          </a:solidFill>
                          <a:effectLst/>
                          <a:latin typeface="Calibri" panose="020F0502020204030204" pitchFamily="34" charset="0"/>
                        </a:rPr>
                        <a:t>&lt;500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600" b="0" i="0" u="none" strike="noStrike">
                          <a:solidFill>
                            <a:srgbClr val="000000"/>
                          </a:solidFill>
                          <a:effectLst/>
                          <a:latin typeface="Calibri" panose="020F0502020204030204" pitchFamily="34" charset="0"/>
                        </a:rPr>
                        <a:t>n/a</a:t>
                      </a:r>
                    </a:p>
                  </a:txBody>
                  <a:tcPr marL="9525" marR="9525" marT="9525"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9508116"/>
                  </a:ext>
                </a:extLst>
              </a:tr>
              <a:tr h="1171594">
                <a:tc>
                  <a:txBody>
                    <a:bodyPr/>
                    <a:lstStyle/>
                    <a:p>
                      <a:pPr algn="ctr" fontAlgn="b"/>
                      <a:r>
                        <a:rPr lang="en-US" sz="3600" b="0" i="0" u="none" strike="noStrike">
                          <a:solidFill>
                            <a:srgbClr val="000000"/>
                          </a:solidFill>
                          <a:effectLst/>
                          <a:latin typeface="Calibri" panose="020F0502020204030204" pitchFamily="34" charset="0"/>
                        </a:rPr>
                        <a:t>Greer County</a:t>
                      </a:r>
                    </a:p>
                  </a:txBody>
                  <a:tcPr marL="9525" marR="9525" marT="9525"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600" b="0" i="0" u="none" strike="noStrike">
                          <a:solidFill>
                            <a:srgbClr val="000000"/>
                          </a:solidFill>
                          <a:effectLst/>
                          <a:latin typeface="Calibri" panose="020F0502020204030204" pitchFamily="34" charset="0"/>
                        </a:rPr>
                        <a:t>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600" b="0" i="0" u="none" strike="noStrike">
                          <a:solidFill>
                            <a:srgbClr val="000000"/>
                          </a:solidFill>
                          <a:effectLst/>
                          <a:latin typeface="Calibri" panose="020F0502020204030204" pitchFamily="34" charset="0"/>
                        </a:rPr>
                        <a:t>44%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600" b="0" i="0" u="none" strike="noStrike">
                          <a:solidFill>
                            <a:srgbClr val="000000"/>
                          </a:solidFill>
                          <a:effectLst/>
                          <a:latin typeface="Calibri" panose="020F0502020204030204" pitchFamily="34" charset="0"/>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600" b="0" i="0" u="none" strike="noStrike" dirty="0">
                          <a:solidFill>
                            <a:srgbClr val="000000"/>
                          </a:solidFill>
                          <a:effectLst/>
                          <a:latin typeface="Calibri" panose="020F0502020204030204" pitchFamily="34" charset="0"/>
                        </a:rPr>
                        <a:t>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600" b="0" i="0" u="none" strike="noStrike" dirty="0">
                          <a:solidFill>
                            <a:srgbClr val="000000"/>
                          </a:solidFill>
                          <a:effectLst/>
                          <a:latin typeface="Calibri" panose="020F0502020204030204" pitchFamily="34" charset="0"/>
                        </a:rPr>
                        <a:t>7.5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600" b="0" i="0" u="none" strike="noStrike" dirty="0">
                          <a:solidFill>
                            <a:srgbClr val="000000"/>
                          </a:solidFill>
                          <a:effectLst/>
                          <a:latin typeface="Calibri" panose="020F0502020204030204" pitchFamily="34" charset="0"/>
                        </a:rPr>
                        <a:t>1691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600" b="0" i="0" u="none" strike="noStrike">
                          <a:solidFill>
                            <a:srgbClr val="000000"/>
                          </a:solidFill>
                          <a:effectLst/>
                          <a:latin typeface="Calibri" panose="020F0502020204030204" pitchFamily="34" charset="0"/>
                        </a:rPr>
                        <a:t>1331</a:t>
                      </a:r>
                    </a:p>
                  </a:txBody>
                  <a:tcPr marL="9525" marR="9525" marT="9525"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7902535"/>
                  </a:ext>
                </a:extLst>
              </a:tr>
              <a:tr h="1171594">
                <a:tc>
                  <a:txBody>
                    <a:bodyPr/>
                    <a:lstStyle/>
                    <a:p>
                      <a:pPr algn="ctr" fontAlgn="b"/>
                      <a:r>
                        <a:rPr lang="en-US" sz="3600" b="0" i="0" u="none" strike="noStrike">
                          <a:solidFill>
                            <a:srgbClr val="000000"/>
                          </a:solidFill>
                          <a:effectLst/>
                          <a:latin typeface="Calibri" panose="020F0502020204030204" pitchFamily="34" charset="0"/>
                        </a:rPr>
                        <a:t>Tillman County</a:t>
                      </a:r>
                    </a:p>
                  </a:txBody>
                  <a:tcPr marL="9525" marR="9525" marT="9525"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600" b="0" i="0" u="none" strike="noStrike">
                          <a:solidFill>
                            <a:srgbClr val="000000"/>
                          </a:solidFill>
                          <a:effectLst/>
                          <a:latin typeface="Calibri" panose="020F0502020204030204" pitchFamily="34" charset="0"/>
                        </a:rPr>
                        <a:t>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600" b="0" i="0" u="none" strike="noStrike">
                          <a:solidFill>
                            <a:srgbClr val="000000"/>
                          </a:solidFill>
                          <a:effectLst/>
                          <a:latin typeface="Calibri" panose="020F0502020204030204" pitchFamily="34" charset="0"/>
                        </a:rPr>
                        <a:t>83%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600" b="0" i="0" u="none" strike="noStrike">
                          <a:solidFill>
                            <a:srgbClr val="000000"/>
                          </a:solidFill>
                          <a:effectLst/>
                          <a:latin typeface="Calibri" panose="020F0502020204030204" pitchFamily="34" charset="0"/>
                        </a:rPr>
                        <a:t>25%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600" b="0" i="0" u="none" strike="noStrike">
                          <a:solidFill>
                            <a:srgbClr val="000000"/>
                          </a:solidFill>
                          <a:effectLst/>
                          <a:latin typeface="Calibri" panose="020F0502020204030204" pitchFamily="34" charset="0"/>
                        </a:rPr>
                        <a:t>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600" b="0" i="0" u="none" strike="noStrike">
                          <a:solidFill>
                            <a:srgbClr val="000000"/>
                          </a:solidFill>
                          <a:effectLst/>
                          <a:latin typeface="Calibri" panose="020F0502020204030204" pitchFamily="34" charset="0"/>
                        </a:rPr>
                        <a:t>7.5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600" b="0" i="0" u="none" strike="noStrike" dirty="0">
                          <a:solidFill>
                            <a:srgbClr val="000000"/>
                          </a:solidFill>
                          <a:effectLst/>
                          <a:latin typeface="Calibri" panose="020F0502020204030204" pitchFamily="34" charset="0"/>
                        </a:rPr>
                        <a:t>1735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600" b="0" i="0" u="none" strike="noStrike" dirty="0">
                          <a:solidFill>
                            <a:srgbClr val="000000"/>
                          </a:solidFill>
                          <a:effectLst/>
                          <a:latin typeface="Calibri" panose="020F0502020204030204" pitchFamily="34" charset="0"/>
                        </a:rPr>
                        <a:t>1228</a:t>
                      </a:r>
                    </a:p>
                  </a:txBody>
                  <a:tcPr marL="9525" marR="9525" marT="9525"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6151120"/>
                  </a:ext>
                </a:extLst>
              </a:tr>
              <a:tr h="1171594">
                <a:tc>
                  <a:txBody>
                    <a:bodyPr/>
                    <a:lstStyle/>
                    <a:p>
                      <a:pPr algn="ctr" fontAlgn="b"/>
                      <a:r>
                        <a:rPr lang="en-US" sz="3600" b="0" i="0" u="none" strike="noStrike">
                          <a:solidFill>
                            <a:srgbClr val="000000"/>
                          </a:solidFill>
                          <a:effectLst/>
                          <a:latin typeface="Calibri" panose="020F0502020204030204" pitchFamily="34" charset="0"/>
                        </a:rPr>
                        <a:t>Harmon County</a:t>
                      </a:r>
                    </a:p>
                  </a:txBody>
                  <a:tcPr marL="9525" marR="9525" marT="9525"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US" sz="3600" b="0" i="0" u="none" strike="noStrike">
                          <a:solidFill>
                            <a:srgbClr val="000000"/>
                          </a:solidFill>
                          <a:effectLst/>
                          <a:latin typeface="Calibri" panose="020F0502020204030204" pitchFamily="34" charset="0"/>
                        </a:rPr>
                        <a:t>21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US" sz="3600" b="0" i="0" u="none" strike="noStrike" dirty="0">
                          <a:solidFill>
                            <a:srgbClr val="000000"/>
                          </a:solidFill>
                          <a:effectLst/>
                          <a:latin typeface="Calibri" panose="020F0502020204030204" pitchFamily="34" charset="0"/>
                        </a:rPr>
                        <a:t>67%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US" sz="3600" b="0" i="0" u="none" strike="noStrike" dirty="0">
                          <a:solidFill>
                            <a:srgbClr val="000000"/>
                          </a:solidFill>
                          <a:effectLst/>
                          <a:latin typeface="Calibri" panose="020F0502020204030204" pitchFamily="34" charset="0"/>
                        </a:rPr>
                        <a:t>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US" sz="3600" b="0" i="0" u="none" strike="noStrike" dirty="0">
                          <a:solidFill>
                            <a:srgbClr val="000000"/>
                          </a:solidFill>
                          <a:effectLst/>
                          <a:latin typeface="Calibri" panose="020F0502020204030204" pitchFamily="34" charset="0"/>
                        </a:rPr>
                        <a:t>2.8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US" sz="3600" b="0" i="0" u="none" strike="noStrike" dirty="0">
                          <a:solidFill>
                            <a:srgbClr val="000000"/>
                          </a:solidFill>
                          <a:effectLst/>
                          <a:latin typeface="Calibri" panose="020F0502020204030204" pitchFamily="34" charset="0"/>
                        </a:rPr>
                        <a:t>7.1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US" sz="3600" b="0" i="0" u="none" strike="noStrike" dirty="0">
                          <a:solidFill>
                            <a:srgbClr val="000000"/>
                          </a:solidFill>
                          <a:effectLst/>
                          <a:latin typeface="Calibri" panose="020F0502020204030204" pitchFamily="34" charset="0"/>
                        </a:rPr>
                        <a:t>2483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US" sz="3600" b="0" i="0" u="none" strike="noStrike" dirty="0">
                          <a:solidFill>
                            <a:srgbClr val="000000"/>
                          </a:solidFill>
                          <a:effectLst/>
                          <a:latin typeface="Calibri" panose="020F0502020204030204" pitchFamily="34" charset="0"/>
                        </a:rPr>
                        <a:t>1747</a:t>
                      </a:r>
                    </a:p>
                  </a:txBody>
                  <a:tcPr marL="9525" marR="9525" marT="9525"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2082182"/>
                  </a:ext>
                </a:extLst>
              </a:tr>
            </a:tbl>
          </a:graphicData>
        </a:graphic>
      </p:graphicFrame>
      <mc:AlternateContent xmlns:mc="http://schemas.openxmlformats.org/markup-compatibility/2006">
        <mc:Choice xmlns:cx1="http://schemas.microsoft.com/office/drawing/2015/9/8/chartex" Requires="cx1">
          <p:graphicFrame>
            <p:nvGraphicFramePr>
              <p:cNvPr id="36" name="Chart 35">
                <a:extLst>
                  <a:ext uri="{FF2B5EF4-FFF2-40B4-BE49-F238E27FC236}">
                    <a16:creationId xmlns:a16="http://schemas.microsoft.com/office/drawing/2014/main" id="{B7468D63-ED52-A345-2182-4D2B8EFC69B6}"/>
                  </a:ext>
                </a:extLst>
              </p:cNvPr>
              <p:cNvGraphicFramePr/>
              <p:nvPr>
                <p:extLst>
                  <p:ext uri="{D42A27DB-BD31-4B8C-83A1-F6EECF244321}">
                    <p14:modId xmlns:p14="http://schemas.microsoft.com/office/powerpoint/2010/main" val="1721765669"/>
                  </p:ext>
                </p:extLst>
              </p:nvPr>
            </p:nvGraphicFramePr>
            <p:xfrm>
              <a:off x="11505080" y="26225583"/>
              <a:ext cx="9803088" cy="6269376"/>
            </p:xfrm>
            <a:graphic>
              <a:graphicData uri="http://schemas.microsoft.com/office/drawing/2014/chartex">
                <cx:chart xmlns:cx="http://schemas.microsoft.com/office/drawing/2014/chartex" xmlns:r="http://schemas.openxmlformats.org/officeDocument/2006/relationships" r:id="rId6"/>
              </a:graphicData>
            </a:graphic>
          </p:graphicFrame>
        </mc:Choice>
        <mc:Fallback>
          <p:pic>
            <p:nvPicPr>
              <p:cNvPr id="36" name="Chart 35">
                <a:extLst>
                  <a:ext uri="{FF2B5EF4-FFF2-40B4-BE49-F238E27FC236}">
                    <a16:creationId xmlns:a16="http://schemas.microsoft.com/office/drawing/2014/main" id="{B7468D63-ED52-A345-2182-4D2B8EFC69B6}"/>
                  </a:ext>
                </a:extLst>
              </p:cNvPr>
              <p:cNvPicPr>
                <a:picLocks noGrp="1" noRot="1" noChangeAspect="1" noMove="1" noResize="1" noEditPoints="1" noAdjustHandles="1" noChangeArrowheads="1" noChangeShapeType="1"/>
              </p:cNvPicPr>
              <p:nvPr/>
            </p:nvPicPr>
            <p:blipFill>
              <a:blip r:embed="rId7"/>
              <a:stretch>
                <a:fillRect/>
              </a:stretch>
            </p:blipFill>
            <p:spPr>
              <a:xfrm>
                <a:off x="11505080" y="26225583"/>
                <a:ext cx="9803088" cy="6269376"/>
              </a:xfrm>
              <a:prstGeom prst="rect">
                <a:avLst/>
              </a:prstGeom>
            </p:spPr>
          </p:pic>
        </mc:Fallback>
      </mc:AlternateContent>
      <p:pic>
        <p:nvPicPr>
          <p:cNvPr id="38" name="Picture 37">
            <a:extLst>
              <a:ext uri="{FF2B5EF4-FFF2-40B4-BE49-F238E27FC236}">
                <a16:creationId xmlns:a16="http://schemas.microsoft.com/office/drawing/2014/main" id="{AF0ACD54-56C5-C40A-1489-13793CFF43C2}"/>
              </a:ext>
            </a:extLst>
          </p:cNvPr>
          <p:cNvPicPr>
            <a:picLocks noChangeAspect="1"/>
          </p:cNvPicPr>
          <p:nvPr/>
        </p:nvPicPr>
        <p:blipFill rotWithShape="1">
          <a:blip r:embed="rId8"/>
          <a:srcRect l="46541" t="56539" r="34701" b="22789"/>
          <a:stretch/>
        </p:blipFill>
        <p:spPr>
          <a:xfrm>
            <a:off x="18867424" y="28688403"/>
            <a:ext cx="2617133" cy="1621568"/>
          </a:xfrm>
          <a:prstGeom prst="rect">
            <a:avLst/>
          </a:prstGeom>
        </p:spPr>
      </p:pic>
      <mc:AlternateContent xmlns:mc="http://schemas.openxmlformats.org/markup-compatibility/2006">
        <mc:Choice xmlns:cx1="http://schemas.microsoft.com/office/drawing/2015/9/8/chartex" Requires="cx1">
          <p:graphicFrame>
            <p:nvGraphicFramePr>
              <p:cNvPr id="40" name="Chart 39">
                <a:extLst>
                  <a:ext uri="{FF2B5EF4-FFF2-40B4-BE49-F238E27FC236}">
                    <a16:creationId xmlns:a16="http://schemas.microsoft.com/office/drawing/2014/main" id="{F3C4FEF7-C0DF-FED1-2BE4-3462EF6C80D4}"/>
                  </a:ext>
                </a:extLst>
              </p:cNvPr>
              <p:cNvGraphicFramePr/>
              <p:nvPr>
                <p:extLst>
                  <p:ext uri="{D42A27DB-BD31-4B8C-83A1-F6EECF244321}">
                    <p14:modId xmlns:p14="http://schemas.microsoft.com/office/powerpoint/2010/main" val="3754864787"/>
                  </p:ext>
                </p:extLst>
              </p:nvPr>
            </p:nvGraphicFramePr>
            <p:xfrm>
              <a:off x="12219709" y="16066432"/>
              <a:ext cx="7568088" cy="4736168"/>
            </p:xfrm>
            <a:graphic>
              <a:graphicData uri="http://schemas.microsoft.com/office/drawing/2014/chartex">
                <cx:chart xmlns:cx="http://schemas.microsoft.com/office/drawing/2014/chartex" xmlns:r="http://schemas.openxmlformats.org/officeDocument/2006/relationships" r:id="rId9"/>
              </a:graphicData>
            </a:graphic>
          </p:graphicFrame>
        </mc:Choice>
        <mc:Fallback>
          <p:pic>
            <p:nvPicPr>
              <p:cNvPr id="40" name="Chart 39">
                <a:extLst>
                  <a:ext uri="{FF2B5EF4-FFF2-40B4-BE49-F238E27FC236}">
                    <a16:creationId xmlns:a16="http://schemas.microsoft.com/office/drawing/2014/main" id="{F3C4FEF7-C0DF-FED1-2BE4-3462EF6C80D4}"/>
                  </a:ext>
                </a:extLst>
              </p:cNvPr>
              <p:cNvPicPr>
                <a:picLocks noGrp="1" noRot="1" noChangeAspect="1" noMove="1" noResize="1" noEditPoints="1" noAdjustHandles="1" noChangeArrowheads="1" noChangeShapeType="1"/>
              </p:cNvPicPr>
              <p:nvPr/>
            </p:nvPicPr>
            <p:blipFill>
              <a:blip r:embed="rId10"/>
              <a:stretch>
                <a:fillRect/>
              </a:stretch>
            </p:blipFill>
            <p:spPr>
              <a:xfrm>
                <a:off x="12219709" y="16066432"/>
                <a:ext cx="7568088" cy="4736168"/>
              </a:xfrm>
              <a:prstGeom prst="rect">
                <a:avLst/>
              </a:prstGeom>
            </p:spPr>
          </p:pic>
        </mc:Fallback>
      </mc:AlternateContent>
      <mc:AlternateContent xmlns:mc="http://schemas.openxmlformats.org/markup-compatibility/2006">
        <mc:Choice xmlns:cx1="http://schemas.microsoft.com/office/drawing/2015/9/8/chartex" Requires="cx1">
          <p:graphicFrame>
            <p:nvGraphicFramePr>
              <p:cNvPr id="41" name="Chart 40">
                <a:extLst>
                  <a:ext uri="{FF2B5EF4-FFF2-40B4-BE49-F238E27FC236}">
                    <a16:creationId xmlns:a16="http://schemas.microsoft.com/office/drawing/2014/main" id="{A961CD0E-BDE1-610D-80BE-EEA1CDF88C23}"/>
                  </a:ext>
                </a:extLst>
              </p:cNvPr>
              <p:cNvGraphicFramePr/>
              <p:nvPr>
                <p:extLst>
                  <p:ext uri="{D42A27DB-BD31-4B8C-83A1-F6EECF244321}">
                    <p14:modId xmlns:p14="http://schemas.microsoft.com/office/powerpoint/2010/main" val="1588295459"/>
                  </p:ext>
                </p:extLst>
              </p:nvPr>
            </p:nvGraphicFramePr>
            <p:xfrm>
              <a:off x="18867424" y="21100861"/>
              <a:ext cx="7568087" cy="5802797"/>
            </p:xfrm>
            <a:graphic>
              <a:graphicData uri="http://schemas.microsoft.com/office/drawing/2014/chartex">
                <cx:chart xmlns:cx="http://schemas.microsoft.com/office/drawing/2014/chartex" xmlns:r="http://schemas.openxmlformats.org/officeDocument/2006/relationships" r:id="rId11"/>
              </a:graphicData>
            </a:graphic>
          </p:graphicFrame>
        </mc:Choice>
        <mc:Fallback>
          <p:pic>
            <p:nvPicPr>
              <p:cNvPr id="41" name="Chart 40">
                <a:extLst>
                  <a:ext uri="{FF2B5EF4-FFF2-40B4-BE49-F238E27FC236}">
                    <a16:creationId xmlns:a16="http://schemas.microsoft.com/office/drawing/2014/main" id="{A961CD0E-BDE1-610D-80BE-EEA1CDF88C23}"/>
                  </a:ext>
                </a:extLst>
              </p:cNvPr>
              <p:cNvPicPr>
                <a:picLocks noGrp="1" noRot="1" noChangeAspect="1" noMove="1" noResize="1" noEditPoints="1" noAdjustHandles="1" noChangeArrowheads="1" noChangeShapeType="1"/>
              </p:cNvPicPr>
              <p:nvPr/>
            </p:nvPicPr>
            <p:blipFill>
              <a:blip r:embed="rId12"/>
              <a:stretch>
                <a:fillRect/>
              </a:stretch>
            </p:blipFill>
            <p:spPr>
              <a:xfrm>
                <a:off x="18867424" y="21100861"/>
                <a:ext cx="7568087" cy="5802797"/>
              </a:xfrm>
              <a:prstGeom prst="rect">
                <a:avLst/>
              </a:prstGeom>
            </p:spPr>
          </p:pic>
        </mc:Fallback>
      </mc:AlternateContent>
    </p:spTree>
    <p:extLst>
      <p:ext uri="{BB962C8B-B14F-4D97-AF65-F5344CB8AC3E}">
        <p14:creationId xmlns:p14="http://schemas.microsoft.com/office/powerpoint/2010/main" val="339198152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heets">
    <a:dk1>
      <a:srgbClr val="000000"/>
    </a:dk1>
    <a:lt1>
      <a:srgbClr val="FFFFFF"/>
    </a:lt1>
    <a:dk2>
      <a:srgbClr val="000000"/>
    </a:dk2>
    <a:lt2>
      <a:srgbClr val="FFFFFF"/>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Sheets">
    <a:majorFont>
      <a:latin typeface="Calibri"/>
      <a:ea typeface="Calibri"/>
      <a:cs typeface="Calibri"/>
    </a:majorFont>
    <a:minorFont>
      <a:latin typeface="Calibri"/>
      <a:ea typeface="Calibri"/>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Sheets">
    <a:dk1>
      <a:srgbClr val="000000"/>
    </a:dk1>
    <a:lt1>
      <a:srgbClr val="FFFFFF"/>
    </a:lt1>
    <a:dk2>
      <a:srgbClr val="000000"/>
    </a:dk2>
    <a:lt2>
      <a:srgbClr val="FFFFFF"/>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Sheets">
    <a:majorFont>
      <a:latin typeface="Calibri"/>
      <a:ea typeface="Calibri"/>
      <a:cs typeface="Calibri"/>
    </a:majorFont>
    <a:minorFont>
      <a:latin typeface="Calibri"/>
      <a:ea typeface="Calibri"/>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Sheets">
    <a:dk1>
      <a:srgbClr val="000000"/>
    </a:dk1>
    <a:lt1>
      <a:srgbClr val="FFFFFF"/>
    </a:lt1>
    <a:dk2>
      <a:srgbClr val="000000"/>
    </a:dk2>
    <a:lt2>
      <a:srgbClr val="FFFFFF"/>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Sheets">
    <a:majorFont>
      <a:latin typeface="Calibri"/>
      <a:ea typeface="Calibri"/>
      <a:cs typeface="Calibri"/>
    </a:majorFont>
    <a:minorFont>
      <a:latin typeface="Calibri"/>
      <a:ea typeface="Calibri"/>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3345</TotalTime>
  <Words>672</Words>
  <Application>Microsoft Office PowerPoint</Application>
  <PresentationFormat>Custom</PresentationFormat>
  <Paragraphs>90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Evaluating Private Well Water Quality in Southwestern Oklahoma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Oklahoma Well Owner Network: Southwestern Oklahoma</dc:title>
  <dc:creator>Ellison, Rayna S</dc:creator>
  <cp:lastModifiedBy>Ellison, Rayna S</cp:lastModifiedBy>
  <cp:revision>14</cp:revision>
  <cp:lastPrinted>2022-09-16T20:16:29Z</cp:lastPrinted>
  <dcterms:created xsi:type="dcterms:W3CDTF">2022-09-12T17:41:01Z</dcterms:created>
  <dcterms:modified xsi:type="dcterms:W3CDTF">2022-09-29T18:11:18Z</dcterms:modified>
</cp:coreProperties>
</file>