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statemailokstate-my.sharepoint.com/personal/moaz_zia_okstate_edu/Documents/PhD/Rural%20Initiative/Rural%20Intiative%20Data/Total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'29 Nov'!$G$1</c:f>
              <c:strCache>
                <c:ptCount val="1"/>
                <c:pt idx="0">
                  <c:v>Humphery Grain Load(kW)</c:v>
                </c:pt>
              </c:strCache>
            </c:strRef>
          </c:tx>
          <c:spPr>
            <a:ln w="1047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'29 Nov'!$G$2:$G$25</c:f>
              <c:numCache>
                <c:formatCode>General</c:formatCode>
                <c:ptCount val="24"/>
                <c:pt idx="0">
                  <c:v>0.65999999999999992</c:v>
                </c:pt>
                <c:pt idx="1">
                  <c:v>0.70000000000000007</c:v>
                </c:pt>
                <c:pt idx="2">
                  <c:v>0.71000000000000008</c:v>
                </c:pt>
                <c:pt idx="3">
                  <c:v>0.76</c:v>
                </c:pt>
                <c:pt idx="4">
                  <c:v>0.68</c:v>
                </c:pt>
                <c:pt idx="5">
                  <c:v>0.77</c:v>
                </c:pt>
                <c:pt idx="6">
                  <c:v>0.68</c:v>
                </c:pt>
                <c:pt idx="7">
                  <c:v>0.69000000000000006</c:v>
                </c:pt>
                <c:pt idx="8">
                  <c:v>0.72</c:v>
                </c:pt>
                <c:pt idx="9">
                  <c:v>1.1199999999999999</c:v>
                </c:pt>
                <c:pt idx="10">
                  <c:v>1.03</c:v>
                </c:pt>
                <c:pt idx="11">
                  <c:v>0.98</c:v>
                </c:pt>
                <c:pt idx="12">
                  <c:v>1.05</c:v>
                </c:pt>
                <c:pt idx="13">
                  <c:v>1</c:v>
                </c:pt>
                <c:pt idx="14">
                  <c:v>1.03</c:v>
                </c:pt>
                <c:pt idx="15">
                  <c:v>1.02</c:v>
                </c:pt>
                <c:pt idx="16">
                  <c:v>0.95</c:v>
                </c:pt>
                <c:pt idx="17">
                  <c:v>0.62</c:v>
                </c:pt>
                <c:pt idx="18">
                  <c:v>0.6399999999999999</c:v>
                </c:pt>
                <c:pt idx="19">
                  <c:v>0.65</c:v>
                </c:pt>
                <c:pt idx="20">
                  <c:v>0.6</c:v>
                </c:pt>
                <c:pt idx="21">
                  <c:v>0.68</c:v>
                </c:pt>
                <c:pt idx="22">
                  <c:v>0.6</c:v>
                </c:pt>
                <c:pt idx="23">
                  <c:v>0.65999999999999992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D1-4D03-8744-05F07E9C1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4260575"/>
        <c:axId val="734261823"/>
      </c:lineChart>
      <c:catAx>
        <c:axId val="734260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261823"/>
        <c:crosses val="autoZero"/>
        <c:auto val="1"/>
        <c:lblAlgn val="ctr"/>
        <c:lblOffset val="100"/>
        <c:noMultiLvlLbl val="0"/>
      </c:catAx>
      <c:valAx>
        <c:axId val="734261823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26057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'29 Nov'!$L$1</c:f>
              <c:strCache>
                <c:ptCount val="1"/>
                <c:pt idx="0">
                  <c:v>Farmers Coop Load (kW)</c:v>
                </c:pt>
              </c:strCache>
            </c:strRef>
          </c:tx>
          <c:spPr>
            <a:ln w="1047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'29 Nov'!$L$2:$L$25</c:f>
              <c:numCache>
                <c:formatCode>General</c:formatCode>
                <c:ptCount val="24"/>
                <c:pt idx="0">
                  <c:v>1.1400000000000001</c:v>
                </c:pt>
                <c:pt idx="1">
                  <c:v>1.1600000000000001</c:v>
                </c:pt>
                <c:pt idx="2">
                  <c:v>1.22</c:v>
                </c:pt>
                <c:pt idx="3">
                  <c:v>1.1600000000000001</c:v>
                </c:pt>
                <c:pt idx="4">
                  <c:v>1.2200000000000002</c:v>
                </c:pt>
                <c:pt idx="5">
                  <c:v>1.1600000000000001</c:v>
                </c:pt>
                <c:pt idx="6">
                  <c:v>1.1500000000000001</c:v>
                </c:pt>
                <c:pt idx="7">
                  <c:v>2.62</c:v>
                </c:pt>
                <c:pt idx="8">
                  <c:v>4.83</c:v>
                </c:pt>
                <c:pt idx="9">
                  <c:v>5.12</c:v>
                </c:pt>
                <c:pt idx="10">
                  <c:v>5.19</c:v>
                </c:pt>
                <c:pt idx="11">
                  <c:v>4.84</c:v>
                </c:pt>
                <c:pt idx="12">
                  <c:v>4.9700000000000006</c:v>
                </c:pt>
                <c:pt idx="13">
                  <c:v>5.08</c:v>
                </c:pt>
                <c:pt idx="14">
                  <c:v>5.14</c:v>
                </c:pt>
                <c:pt idx="15">
                  <c:v>5.55</c:v>
                </c:pt>
                <c:pt idx="16">
                  <c:v>5.67</c:v>
                </c:pt>
                <c:pt idx="17">
                  <c:v>5.23</c:v>
                </c:pt>
                <c:pt idx="18">
                  <c:v>5.22</c:v>
                </c:pt>
                <c:pt idx="19">
                  <c:v>2.2199999999999998</c:v>
                </c:pt>
                <c:pt idx="20">
                  <c:v>1.4299999999999997</c:v>
                </c:pt>
                <c:pt idx="21">
                  <c:v>1.42</c:v>
                </c:pt>
                <c:pt idx="22">
                  <c:v>1.4300000000000002</c:v>
                </c:pt>
                <c:pt idx="23">
                  <c:v>1.3900000000000001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DD-4B5C-88B3-7FDA25743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127679"/>
        <c:axId val="828116863"/>
      </c:lineChart>
      <c:catAx>
        <c:axId val="828127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116863"/>
        <c:crosses val="autoZero"/>
        <c:auto val="1"/>
        <c:lblAlgn val="ctr"/>
        <c:lblOffset val="100"/>
        <c:noMultiLvlLbl val="0"/>
      </c:catAx>
      <c:valAx>
        <c:axId val="82811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1276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'29 Nov'!$I$1</c:f>
              <c:strCache>
                <c:ptCount val="1"/>
                <c:pt idx="0">
                  <c:v>TreadWell Land Load (kW) </c:v>
                </c:pt>
              </c:strCache>
            </c:strRef>
          </c:tx>
          <c:spPr>
            <a:ln w="1047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val>
            <c:numRef>
              <c:f>'29 Nov'!$I$2:$I$25</c:f>
              <c:numCache>
                <c:formatCode>General</c:formatCode>
                <c:ptCount val="24"/>
                <c:pt idx="0">
                  <c:v>2.855</c:v>
                </c:pt>
                <c:pt idx="1">
                  <c:v>2.86</c:v>
                </c:pt>
                <c:pt idx="2">
                  <c:v>2.8525</c:v>
                </c:pt>
                <c:pt idx="3">
                  <c:v>2.8525</c:v>
                </c:pt>
                <c:pt idx="4">
                  <c:v>2.8525</c:v>
                </c:pt>
                <c:pt idx="5">
                  <c:v>2.8525</c:v>
                </c:pt>
                <c:pt idx="6">
                  <c:v>2.855</c:v>
                </c:pt>
                <c:pt idx="7">
                  <c:v>2.86</c:v>
                </c:pt>
                <c:pt idx="8">
                  <c:v>2.8574999999999999</c:v>
                </c:pt>
                <c:pt idx="9">
                  <c:v>2.86</c:v>
                </c:pt>
                <c:pt idx="10">
                  <c:v>2.8525</c:v>
                </c:pt>
                <c:pt idx="11">
                  <c:v>2.85</c:v>
                </c:pt>
                <c:pt idx="12">
                  <c:v>2.8424999999999998</c:v>
                </c:pt>
                <c:pt idx="13">
                  <c:v>2.835</c:v>
                </c:pt>
                <c:pt idx="14">
                  <c:v>2.8374999999999999</c:v>
                </c:pt>
                <c:pt idx="15">
                  <c:v>2.835</c:v>
                </c:pt>
                <c:pt idx="16">
                  <c:v>2.8525</c:v>
                </c:pt>
                <c:pt idx="17">
                  <c:v>2.85</c:v>
                </c:pt>
                <c:pt idx="18">
                  <c:v>2.85</c:v>
                </c:pt>
                <c:pt idx="19">
                  <c:v>2.85</c:v>
                </c:pt>
                <c:pt idx="20">
                  <c:v>2.8449999999999998</c:v>
                </c:pt>
                <c:pt idx="21">
                  <c:v>2.8449999999999998</c:v>
                </c:pt>
                <c:pt idx="22">
                  <c:v>2.8424999999999998</c:v>
                </c:pt>
                <c:pt idx="23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12-4A55-A358-BE26EDBB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2726303"/>
        <c:axId val="2032727967"/>
      </c:lineChart>
      <c:catAx>
        <c:axId val="2032726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727967"/>
        <c:crosses val="autoZero"/>
        <c:auto val="1"/>
        <c:lblAlgn val="ctr"/>
        <c:lblOffset val="100"/>
        <c:noMultiLvlLbl val="0"/>
      </c:catAx>
      <c:valAx>
        <c:axId val="2032727967"/>
        <c:scaling>
          <c:orientation val="minMax"/>
          <c:min val="2.829999999999999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72630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0155947684022"/>
          <c:y val="3.1121397286133959E-2"/>
          <c:w val="0.88765766387753642"/>
          <c:h val="0.75871265888213568"/>
        </c:manualLayout>
      </c:layout>
      <c:areaChart>
        <c:grouping val="stacked"/>
        <c:varyColors val="0"/>
        <c:ser>
          <c:idx val="2"/>
          <c:order val="2"/>
          <c:tx>
            <c:v>base</c:v>
          </c:tx>
          <c:spPr>
            <a:noFill/>
            <a:ln>
              <a:noFill/>
            </a:ln>
            <a:effectLst/>
          </c:spPr>
          <c:val>
            <c:numRef>
              <c:f>Sheet6!$B$17:$B$28</c:f>
              <c:numCache>
                <c:formatCode>General</c:formatCode>
                <c:ptCount val="12"/>
                <c:pt idx="0">
                  <c:v>0.39</c:v>
                </c:pt>
                <c:pt idx="1">
                  <c:v>0.42999999999999994</c:v>
                </c:pt>
                <c:pt idx="2">
                  <c:v>0</c:v>
                </c:pt>
                <c:pt idx="3">
                  <c:v>0.25</c:v>
                </c:pt>
                <c:pt idx="4">
                  <c:v>0.32</c:v>
                </c:pt>
                <c:pt idx="5">
                  <c:v>1.07</c:v>
                </c:pt>
                <c:pt idx="6">
                  <c:v>3.37</c:v>
                </c:pt>
                <c:pt idx="7">
                  <c:v>2.88</c:v>
                </c:pt>
                <c:pt idx="8">
                  <c:v>0</c:v>
                </c:pt>
                <c:pt idx="9">
                  <c:v>0.38</c:v>
                </c:pt>
                <c:pt idx="10">
                  <c:v>0.37</c:v>
                </c:pt>
                <c:pt idx="11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D-4E35-96DD-305C8C0180E8}"/>
            </c:ext>
          </c:extLst>
        </c:ser>
        <c:ser>
          <c:idx val="3"/>
          <c:order val="3"/>
          <c:tx>
            <c:v>Diff</c:v>
          </c:tx>
          <c:spPr>
            <a:solidFill>
              <a:schemeClr val="tx2">
                <a:lumMod val="50000"/>
                <a:alpha val="50000"/>
              </a:schemeClr>
            </a:solidFill>
            <a:ln>
              <a:solidFill>
                <a:schemeClr val="accent1"/>
              </a:solidFill>
            </a:ln>
            <a:effectLst/>
          </c:spPr>
          <c:val>
            <c:numRef>
              <c:f>Sheet6!$C$17:$C$28</c:f>
              <c:numCache>
                <c:formatCode>General</c:formatCode>
                <c:ptCount val="12"/>
                <c:pt idx="0">
                  <c:v>1.1999999999999997</c:v>
                </c:pt>
                <c:pt idx="1">
                  <c:v>2.9799999999999995</c:v>
                </c:pt>
                <c:pt idx="2">
                  <c:v>1.78</c:v>
                </c:pt>
                <c:pt idx="3">
                  <c:v>5.03</c:v>
                </c:pt>
                <c:pt idx="4">
                  <c:v>7.18</c:v>
                </c:pt>
                <c:pt idx="5">
                  <c:v>5.27</c:v>
                </c:pt>
                <c:pt idx="6">
                  <c:v>1.63</c:v>
                </c:pt>
                <c:pt idx="7">
                  <c:v>2.9799999999999995</c:v>
                </c:pt>
                <c:pt idx="8">
                  <c:v>5.99</c:v>
                </c:pt>
                <c:pt idx="9">
                  <c:v>5.34</c:v>
                </c:pt>
                <c:pt idx="10">
                  <c:v>3.88</c:v>
                </c:pt>
                <c:pt idx="11">
                  <c:v>1.4299999999999997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D-4E35-96DD-305C8C018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757760"/>
        <c:axId val="1337549072"/>
      </c:areaChart>
      <c:lineChart>
        <c:grouping val="standard"/>
        <c:varyColors val="0"/>
        <c:ser>
          <c:idx val="0"/>
          <c:order val="0"/>
          <c:tx>
            <c:v>Mininum Load (kW)</c:v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Sheet6!$K$2:$K$13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Sheet6!$B$2:$B$13</c:f>
              <c:numCache>
                <c:formatCode>General</c:formatCode>
                <c:ptCount val="12"/>
                <c:pt idx="0">
                  <c:v>0.39</c:v>
                </c:pt>
                <c:pt idx="1">
                  <c:v>0.42999999999999994</c:v>
                </c:pt>
                <c:pt idx="2">
                  <c:v>0</c:v>
                </c:pt>
                <c:pt idx="3">
                  <c:v>0.25</c:v>
                </c:pt>
                <c:pt idx="4">
                  <c:v>0.32</c:v>
                </c:pt>
                <c:pt idx="5">
                  <c:v>1.07</c:v>
                </c:pt>
                <c:pt idx="6">
                  <c:v>3.37</c:v>
                </c:pt>
                <c:pt idx="7">
                  <c:v>2.88</c:v>
                </c:pt>
                <c:pt idx="8">
                  <c:v>0</c:v>
                </c:pt>
                <c:pt idx="9">
                  <c:v>0.38</c:v>
                </c:pt>
                <c:pt idx="10">
                  <c:v>0.37</c:v>
                </c:pt>
                <c:pt idx="11">
                  <c:v>0.41000000000000003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D-4E35-96DD-305C8C0180E8}"/>
            </c:ext>
          </c:extLst>
        </c:ser>
        <c:ser>
          <c:idx val="1"/>
          <c:order val="1"/>
          <c:tx>
            <c:v>Maximum Load (kW)</c:v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Sheet6!$K$2:$K$13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Sheet6!$E$2:$E$13</c:f>
              <c:numCache>
                <c:formatCode>General</c:formatCode>
                <c:ptCount val="12"/>
                <c:pt idx="0">
                  <c:v>1.5899999999999999</c:v>
                </c:pt>
                <c:pt idx="1">
                  <c:v>3.4099999999999997</c:v>
                </c:pt>
                <c:pt idx="2">
                  <c:v>1.78</c:v>
                </c:pt>
                <c:pt idx="3">
                  <c:v>5.28</c:v>
                </c:pt>
                <c:pt idx="4">
                  <c:v>7.5</c:v>
                </c:pt>
                <c:pt idx="5">
                  <c:v>6.34</c:v>
                </c:pt>
                <c:pt idx="6">
                  <c:v>5</c:v>
                </c:pt>
                <c:pt idx="7">
                  <c:v>5.8599999999999994</c:v>
                </c:pt>
                <c:pt idx="8">
                  <c:v>5.99</c:v>
                </c:pt>
                <c:pt idx="9">
                  <c:v>5.72</c:v>
                </c:pt>
                <c:pt idx="10">
                  <c:v>4.25</c:v>
                </c:pt>
                <c:pt idx="11">
                  <c:v>1.8399999999999999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D-4E35-96DD-305C8C018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757760"/>
        <c:axId val="1337549072"/>
      </c:lineChart>
      <c:catAx>
        <c:axId val="818757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7549072"/>
        <c:crosses val="autoZero"/>
        <c:auto val="1"/>
        <c:lblAlgn val="ctr"/>
        <c:lblOffset val="100"/>
        <c:noMultiLvlLbl val="0"/>
      </c:catAx>
      <c:valAx>
        <c:axId val="1337549072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8757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5351024133219426"/>
          <c:y val="5.5744937596205295E-2"/>
          <c:w val="0.3221967154318191"/>
          <c:h val="0.1677297047827044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59898081773696E-2"/>
          <c:y val="3.3865098609979515E-2"/>
          <c:w val="0.88761013995794324"/>
          <c:h val="0.76708657272693836"/>
        </c:manualLayout>
      </c:layout>
      <c:areaChart>
        <c:grouping val="stacked"/>
        <c:varyColors val="0"/>
        <c:ser>
          <c:idx val="2"/>
          <c:order val="2"/>
          <c:tx>
            <c:v>base</c:v>
          </c:tx>
          <c:spPr>
            <a:noFill/>
            <a:ln>
              <a:noFill/>
            </a:ln>
            <a:effectLst/>
          </c:spPr>
          <c:val>
            <c:numRef>
              <c:f>Sheet6!$F$17:$F$28</c:f>
              <c:numCache>
                <c:formatCode>General</c:formatCode>
                <c:ptCount val="12"/>
                <c:pt idx="0">
                  <c:v>0</c:v>
                </c:pt>
                <c:pt idx="1">
                  <c:v>1.05</c:v>
                </c:pt>
                <c:pt idx="2">
                  <c:v>0</c:v>
                </c:pt>
                <c:pt idx="3">
                  <c:v>1.1400000000000001</c:v>
                </c:pt>
                <c:pt idx="4">
                  <c:v>0.21000000000000002</c:v>
                </c:pt>
                <c:pt idx="5">
                  <c:v>0</c:v>
                </c:pt>
                <c:pt idx="6">
                  <c:v>0.56000000000000005</c:v>
                </c:pt>
                <c:pt idx="7">
                  <c:v>0.19</c:v>
                </c:pt>
                <c:pt idx="8">
                  <c:v>0.17</c:v>
                </c:pt>
                <c:pt idx="9">
                  <c:v>0</c:v>
                </c:pt>
                <c:pt idx="10">
                  <c:v>0.17</c:v>
                </c:pt>
                <c:pt idx="1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E-4A97-BA29-F15720E6B564}"/>
            </c:ext>
          </c:extLst>
        </c:ser>
        <c:ser>
          <c:idx val="3"/>
          <c:order val="3"/>
          <c:tx>
            <c:v>diff</c:v>
          </c:tx>
          <c:spPr>
            <a:solidFill>
              <a:schemeClr val="tx2">
                <a:lumMod val="50000"/>
                <a:alpha val="55000"/>
              </a:schemeClr>
            </a:solidFill>
            <a:ln>
              <a:noFill/>
            </a:ln>
            <a:effectLst/>
          </c:spPr>
          <c:val>
            <c:numRef>
              <c:f>Sheet6!$D$17:$D$28</c:f>
              <c:numCache>
                <c:formatCode>General</c:formatCode>
                <c:ptCount val="12"/>
                <c:pt idx="0">
                  <c:v>5.83</c:v>
                </c:pt>
                <c:pt idx="1">
                  <c:v>4.8099999999999996</c:v>
                </c:pt>
                <c:pt idx="2">
                  <c:v>5.47</c:v>
                </c:pt>
                <c:pt idx="3">
                  <c:v>5.9499999999999993</c:v>
                </c:pt>
                <c:pt idx="4">
                  <c:v>7.4</c:v>
                </c:pt>
                <c:pt idx="5">
                  <c:v>4.0199999999999996</c:v>
                </c:pt>
                <c:pt idx="6">
                  <c:v>4.0499999999999989</c:v>
                </c:pt>
                <c:pt idx="7">
                  <c:v>5.3199999999999994</c:v>
                </c:pt>
                <c:pt idx="8">
                  <c:v>5.96</c:v>
                </c:pt>
                <c:pt idx="9">
                  <c:v>6.1899999999999995</c:v>
                </c:pt>
                <c:pt idx="10">
                  <c:v>6.4700000000000006</c:v>
                </c:pt>
                <c:pt idx="11">
                  <c:v>6.1599999999999993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E-4A97-BA29-F15720E6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931968"/>
        <c:axId val="1109931552"/>
      </c:areaChart>
      <c:lineChart>
        <c:grouping val="standard"/>
        <c:varyColors val="0"/>
        <c:ser>
          <c:idx val="0"/>
          <c:order val="0"/>
          <c:tx>
            <c:v>Minimum Load (kW)</c:v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Sheet6!$K$2:$K$13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Sheet6!$C$2:$C$13</c:f>
              <c:numCache>
                <c:formatCode>General</c:formatCode>
                <c:ptCount val="12"/>
                <c:pt idx="0">
                  <c:v>0</c:v>
                </c:pt>
                <c:pt idx="1">
                  <c:v>1.05</c:v>
                </c:pt>
                <c:pt idx="2">
                  <c:v>0</c:v>
                </c:pt>
                <c:pt idx="3">
                  <c:v>1.1400000000000001</c:v>
                </c:pt>
                <c:pt idx="4">
                  <c:v>0.21000000000000002</c:v>
                </c:pt>
                <c:pt idx="5">
                  <c:v>0</c:v>
                </c:pt>
                <c:pt idx="6">
                  <c:v>0.56000000000000005</c:v>
                </c:pt>
                <c:pt idx="7">
                  <c:v>0.19</c:v>
                </c:pt>
                <c:pt idx="8">
                  <c:v>0.17</c:v>
                </c:pt>
                <c:pt idx="9">
                  <c:v>0</c:v>
                </c:pt>
                <c:pt idx="10">
                  <c:v>0.17</c:v>
                </c:pt>
                <c:pt idx="11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6E-4A97-BA29-F15720E6B564}"/>
            </c:ext>
          </c:extLst>
        </c:ser>
        <c:ser>
          <c:idx val="1"/>
          <c:order val="1"/>
          <c:tx>
            <c:v>Maximum Load (kW)</c:v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Sheet6!$K$2:$K$13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Sheet6!$F$2:$F$13</c:f>
              <c:numCache>
                <c:formatCode>General</c:formatCode>
                <c:ptCount val="12"/>
                <c:pt idx="0">
                  <c:v>5.83</c:v>
                </c:pt>
                <c:pt idx="1">
                  <c:v>5.8599999999999994</c:v>
                </c:pt>
                <c:pt idx="2">
                  <c:v>5.47</c:v>
                </c:pt>
                <c:pt idx="3">
                  <c:v>7.09</c:v>
                </c:pt>
                <c:pt idx="4">
                  <c:v>7.61</c:v>
                </c:pt>
                <c:pt idx="5">
                  <c:v>4.0199999999999996</c:v>
                </c:pt>
                <c:pt idx="6">
                  <c:v>4.6099999999999994</c:v>
                </c:pt>
                <c:pt idx="7">
                  <c:v>5.51</c:v>
                </c:pt>
                <c:pt idx="8">
                  <c:v>6.13</c:v>
                </c:pt>
                <c:pt idx="9">
                  <c:v>6.1899999999999995</c:v>
                </c:pt>
                <c:pt idx="10">
                  <c:v>6.6400000000000006</c:v>
                </c:pt>
                <c:pt idx="11">
                  <c:v>6.81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6E-4A97-BA29-F15720E6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931968"/>
        <c:axId val="1109931552"/>
      </c:lineChart>
      <c:catAx>
        <c:axId val="110993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09931552"/>
        <c:crosses val="autoZero"/>
        <c:auto val="1"/>
        <c:lblAlgn val="ctr"/>
        <c:lblOffset val="100"/>
        <c:noMultiLvlLbl val="0"/>
      </c:catAx>
      <c:valAx>
        <c:axId val="11099315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09931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352779910665614"/>
          <c:y val="5.1176193305950572E-2"/>
          <c:w val="0.31709711462231455"/>
          <c:h val="0.2074530355082161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1329486775083"/>
          <c:y val="3.7659503633185112E-2"/>
          <c:w val="0.86625780556334409"/>
          <c:h val="0.76105111048629603"/>
        </c:manualLayout>
      </c:layout>
      <c:areaChart>
        <c:grouping val="stacked"/>
        <c:varyColors val="0"/>
        <c:ser>
          <c:idx val="2"/>
          <c:order val="2"/>
          <c:tx>
            <c:v>base</c:v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Sheet6!$G$17:$G$28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6-41BA-A3F1-686027C51584}"/>
            </c:ext>
          </c:extLst>
        </c:ser>
        <c:ser>
          <c:idx val="3"/>
          <c:order val="3"/>
          <c:tx>
            <c:v>diff</c:v>
          </c:tx>
          <c:spPr>
            <a:solidFill>
              <a:schemeClr val="tx2">
                <a:lumMod val="50000"/>
                <a:alpha val="51000"/>
              </a:schemeClr>
            </a:solidFill>
            <a:ln>
              <a:noFill/>
            </a:ln>
            <a:effectLst/>
          </c:spPr>
          <c:val>
            <c:numRef>
              <c:f>Sheet6!$E$17:$E$28</c:f>
              <c:numCache>
                <c:formatCode>General</c:formatCode>
                <c:ptCount val="12"/>
                <c:pt idx="0">
                  <c:v>0.1925</c:v>
                </c:pt>
                <c:pt idx="1">
                  <c:v>0.01</c:v>
                </c:pt>
                <c:pt idx="2">
                  <c:v>3.3924999999999996</c:v>
                </c:pt>
                <c:pt idx="3">
                  <c:v>5.665</c:v>
                </c:pt>
                <c:pt idx="4">
                  <c:v>5.2749999999999995</c:v>
                </c:pt>
                <c:pt idx="5">
                  <c:v>0.1075</c:v>
                </c:pt>
                <c:pt idx="6">
                  <c:v>0</c:v>
                </c:pt>
                <c:pt idx="7">
                  <c:v>0</c:v>
                </c:pt>
                <c:pt idx="8">
                  <c:v>0.28000000000000003</c:v>
                </c:pt>
                <c:pt idx="9">
                  <c:v>0.27500000000000002</c:v>
                </c:pt>
                <c:pt idx="10">
                  <c:v>2.9225000000000003</c:v>
                </c:pt>
                <c:pt idx="11">
                  <c:v>2.8525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C6-41BA-A3F1-686027C5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602880"/>
        <c:axId val="1104601216"/>
      </c:areaChart>
      <c:lineChart>
        <c:grouping val="standard"/>
        <c:varyColors val="0"/>
        <c:ser>
          <c:idx val="0"/>
          <c:order val="0"/>
          <c:tx>
            <c:v>Minimum Load (kW)</c:v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Sheet6!$K$2:$K$13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Sheet6!$D$2:$D$13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C6-41BA-A3F1-686027C51584}"/>
            </c:ext>
          </c:extLst>
        </c:ser>
        <c:ser>
          <c:idx val="1"/>
          <c:order val="1"/>
          <c:tx>
            <c:v>Maximum Load (kW)</c:v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Sheet6!$G$2:$G$13</c:f>
              <c:numCache>
                <c:formatCode>General</c:formatCode>
                <c:ptCount val="12"/>
                <c:pt idx="0">
                  <c:v>0.1925</c:v>
                </c:pt>
                <c:pt idx="1">
                  <c:v>0.01</c:v>
                </c:pt>
                <c:pt idx="2">
                  <c:v>3.3924999999999996</c:v>
                </c:pt>
                <c:pt idx="3">
                  <c:v>5.665</c:v>
                </c:pt>
                <c:pt idx="4">
                  <c:v>5.2749999999999995</c:v>
                </c:pt>
                <c:pt idx="5">
                  <c:v>0.1075</c:v>
                </c:pt>
                <c:pt idx="6">
                  <c:v>0</c:v>
                </c:pt>
                <c:pt idx="7">
                  <c:v>0</c:v>
                </c:pt>
                <c:pt idx="8">
                  <c:v>0.28000000000000003</c:v>
                </c:pt>
                <c:pt idx="9">
                  <c:v>0.27500000000000002</c:v>
                </c:pt>
                <c:pt idx="10">
                  <c:v>2.9225000000000003</c:v>
                </c:pt>
                <c:pt idx="11">
                  <c:v>2.8525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C6-41BA-A3F1-686027C51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602880"/>
        <c:axId val="1104601216"/>
      </c:lineChart>
      <c:catAx>
        <c:axId val="110460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04601216"/>
        <c:crosses val="autoZero"/>
        <c:auto val="1"/>
        <c:lblAlgn val="ctr"/>
        <c:lblOffset val="100"/>
        <c:noMultiLvlLbl val="0"/>
      </c:catAx>
      <c:valAx>
        <c:axId val="11046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0460288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3634396003856308"/>
          <c:y val="6.2635261745451559E-2"/>
          <c:w val="0.31621173389266238"/>
          <c:h val="0.2114950048484425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 b="1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9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068AF-1FCF-4D33-BE36-15A1B774FED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E8C8-A654-475E-A942-66245390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jp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4.jpg"/><Relationship Id="rId10" Type="http://schemas.openxmlformats.org/officeDocument/2006/relationships/chart" Target="../charts/chart5.xml"/><Relationship Id="rId4" Type="http://schemas.openxmlformats.org/officeDocument/2006/relationships/image" Target="../media/image3.jp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4;p1">
            <a:extLst>
              <a:ext uri="{FF2B5EF4-FFF2-40B4-BE49-F238E27FC236}">
                <a16:creationId xmlns:a16="http://schemas.microsoft.com/office/drawing/2014/main" id="{4BABCA5C-715F-60AB-CE88-83A2F7234C88}"/>
              </a:ext>
            </a:extLst>
          </p:cNvPr>
          <p:cNvGrpSpPr/>
          <p:nvPr/>
        </p:nvGrpSpPr>
        <p:grpSpPr>
          <a:xfrm>
            <a:off x="0" y="1"/>
            <a:ext cx="38446364" cy="3710986"/>
            <a:chOff x="0" y="23848"/>
            <a:chExt cx="38446364" cy="3710986"/>
          </a:xfrm>
        </p:grpSpPr>
        <p:sp>
          <p:nvSpPr>
            <p:cNvPr id="6" name="Google Shape;85;p1">
              <a:extLst>
                <a:ext uri="{FF2B5EF4-FFF2-40B4-BE49-F238E27FC236}">
                  <a16:creationId xmlns:a16="http://schemas.microsoft.com/office/drawing/2014/main" id="{BA6899F8-B22C-74C3-AEA9-6A2FEDB50375}"/>
                </a:ext>
              </a:extLst>
            </p:cNvPr>
            <p:cNvSpPr/>
            <p:nvPr/>
          </p:nvSpPr>
          <p:spPr>
            <a:xfrm>
              <a:off x="0" y="23848"/>
              <a:ext cx="38446364" cy="3710986"/>
            </a:xfrm>
            <a:prstGeom prst="rect">
              <a:avLst/>
            </a:prstGeom>
            <a:gradFill>
              <a:gsLst>
                <a:gs pos="0">
                  <a:srgbClr val="000049"/>
                </a:gs>
                <a:gs pos="50000">
                  <a:srgbClr val="000069"/>
                </a:gs>
                <a:gs pos="100000">
                  <a:srgbClr val="00007E"/>
                </a:gs>
              </a:gsLst>
              <a:lin ang="5400000" scaled="0"/>
            </a:gradFill>
            <a:ln w="12700" cap="flat" cmpd="sng">
              <a:solidFill>
                <a:srgbClr val="0000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21228"/>
              </a:pPr>
              <a:endParaRPr sz="21228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6;p1">
              <a:extLst>
                <a:ext uri="{FF2B5EF4-FFF2-40B4-BE49-F238E27FC236}">
                  <a16:creationId xmlns:a16="http://schemas.microsoft.com/office/drawing/2014/main" id="{9CD03FA3-627F-24DA-7E13-07907185FAA4}"/>
                </a:ext>
              </a:extLst>
            </p:cNvPr>
            <p:cNvSpPr txBox="1"/>
            <p:nvPr/>
          </p:nvSpPr>
          <p:spPr>
            <a:xfrm>
              <a:off x="6379328" y="230497"/>
              <a:ext cx="31979570" cy="327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7560"/>
              </a:pPr>
              <a:r>
                <a:rPr lang="en-US" sz="756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Survey of Agricultural Loads for Renewable Energy Application</a:t>
              </a:r>
            </a:p>
            <a:p>
              <a:pPr>
                <a:buSzPts val="7560"/>
              </a:pPr>
              <a:endParaRPr sz="1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just">
                <a:buSzPts val="4410"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Dorian Cathey (OSU Rural Scholar),  Moaz Zia (Data Analyst),  Dr. Hamid Nazaripouya (Project Advisor), Dr. Scott Frazier (Project Advisor)</a:t>
              </a:r>
              <a:endParaRPr sz="4000" dirty="0"/>
            </a:p>
            <a:p>
              <a:pPr algn="just">
                <a:buSzPts val="4410"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Dr. Paul Weckler (Project Advisor), Kerry Rowland (AEP), Jeff Simpson (SWRE), Cindy Conner (OCES), Jim Reese &amp; Anna Politano (OAEC)</a:t>
              </a:r>
              <a:endParaRPr sz="4000" dirty="0"/>
            </a:p>
            <a:p>
              <a:pPr algn="just">
                <a:buSzPts val="4410"/>
              </a:pPr>
              <a:r>
                <a:rPr lang="en-US" sz="4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Oklahoma State University-Stillwater,  School of Electrical and Computer Engineering</a:t>
              </a:r>
              <a:endParaRPr sz="4000" dirty="0"/>
            </a:p>
          </p:txBody>
        </p:sp>
        <p:pic>
          <p:nvPicPr>
            <p:cNvPr id="8" name="Google Shape;87;p1">
              <a:extLst>
                <a:ext uri="{FF2B5EF4-FFF2-40B4-BE49-F238E27FC236}">
                  <a16:creationId xmlns:a16="http://schemas.microsoft.com/office/drawing/2014/main" id="{E1B19505-BFF5-2E64-DA0B-28B2E031598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8257" y="516773"/>
              <a:ext cx="5471663" cy="283219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</p:grpSp>
      <p:pic>
        <p:nvPicPr>
          <p:cNvPr id="10" name="Google Shape;95;p1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id="{F8EEEC24-9607-E350-A8F2-3A51CA0BE3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421" t="26748" r="6937" b="34135"/>
          <a:stretch/>
        </p:blipFill>
        <p:spPr>
          <a:xfrm>
            <a:off x="475846" y="19082755"/>
            <a:ext cx="9483058" cy="36576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3" name="Google Shape;98;p1" descr="A picture containing grass, outdoor, old, dirt&#10;&#10;Description automatically generated">
            <a:extLst>
              <a:ext uri="{FF2B5EF4-FFF2-40B4-BE49-F238E27FC236}">
                <a16:creationId xmlns:a16="http://schemas.microsoft.com/office/drawing/2014/main" id="{A0020F86-C3F9-5F38-2834-48973EF5BC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554" b="30387"/>
          <a:stretch/>
        </p:blipFill>
        <p:spPr>
          <a:xfrm>
            <a:off x="503730" y="28286557"/>
            <a:ext cx="9492953" cy="36576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4" name="Google Shape;99;p1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29A41543-D5FE-4CB8-BFB1-8D17C7688F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221" t="26238" b="17802"/>
          <a:stretch/>
        </p:blipFill>
        <p:spPr>
          <a:xfrm>
            <a:off x="503728" y="23718560"/>
            <a:ext cx="9492954" cy="36576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333333">
                <a:alpha val="64313"/>
              </a:srgbClr>
            </a:outerShdw>
          </a:effectLst>
        </p:spPr>
      </p:pic>
      <p:graphicFrame>
        <p:nvGraphicFramePr>
          <p:cNvPr id="15" name="Google Shape;106;p1">
            <a:extLst>
              <a:ext uri="{FF2B5EF4-FFF2-40B4-BE49-F238E27FC236}">
                <a16:creationId xmlns:a16="http://schemas.microsoft.com/office/drawing/2014/main" id="{3342A4C7-1CD4-1CC7-4AAC-0B729E05F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57966"/>
              </p:ext>
            </p:extLst>
          </p:nvPr>
        </p:nvGraphicFramePr>
        <p:xfrm>
          <a:off x="21989772" y="23570105"/>
          <a:ext cx="1606930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oogle Shape;107;p1">
            <a:extLst>
              <a:ext uri="{FF2B5EF4-FFF2-40B4-BE49-F238E27FC236}">
                <a16:creationId xmlns:a16="http://schemas.microsoft.com/office/drawing/2014/main" id="{E1382E9F-0B05-ED15-2220-780ADB309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117430"/>
              </p:ext>
            </p:extLst>
          </p:nvPr>
        </p:nvGraphicFramePr>
        <p:xfrm>
          <a:off x="22288747" y="28064874"/>
          <a:ext cx="15770333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oogle Shape;108;p1">
            <a:extLst>
              <a:ext uri="{FF2B5EF4-FFF2-40B4-BE49-F238E27FC236}">
                <a16:creationId xmlns:a16="http://schemas.microsoft.com/office/drawing/2014/main" id="{CEF7329D-3A94-113B-EAA7-E031FB7DF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470068"/>
              </p:ext>
            </p:extLst>
          </p:nvPr>
        </p:nvGraphicFramePr>
        <p:xfrm>
          <a:off x="21866581" y="18973328"/>
          <a:ext cx="161925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Google Shape;109;p1">
            <a:extLst>
              <a:ext uri="{FF2B5EF4-FFF2-40B4-BE49-F238E27FC236}">
                <a16:creationId xmlns:a16="http://schemas.microsoft.com/office/drawing/2014/main" id="{0FECFB7B-9018-FAA6-9857-6E92A5AAE40C}"/>
              </a:ext>
            </a:extLst>
          </p:cNvPr>
          <p:cNvSpPr txBox="1"/>
          <p:nvPr/>
        </p:nvSpPr>
        <p:spPr>
          <a:xfrm>
            <a:off x="25407255" y="18161484"/>
            <a:ext cx="1030496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Load Profiles for November 29</a:t>
            </a:r>
            <a:r>
              <a:rPr lang="en-US" sz="4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</a:t>
            </a:r>
            <a:endParaRPr dirty="0"/>
          </a:p>
        </p:txBody>
      </p:sp>
      <p:sp>
        <p:nvSpPr>
          <p:cNvPr id="19" name="Google Shape;110;p1">
            <a:extLst>
              <a:ext uri="{FF2B5EF4-FFF2-40B4-BE49-F238E27FC236}">
                <a16:creationId xmlns:a16="http://schemas.microsoft.com/office/drawing/2014/main" id="{FDA03635-47C0-501C-2554-3DB57F16FFCC}"/>
              </a:ext>
            </a:extLst>
          </p:cNvPr>
          <p:cNvSpPr txBox="1"/>
          <p:nvPr/>
        </p:nvSpPr>
        <p:spPr>
          <a:xfrm>
            <a:off x="475845" y="32012252"/>
            <a:ext cx="94929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Cotton Gin</a:t>
            </a:r>
            <a:endParaRPr sz="2000" dirty="0"/>
          </a:p>
        </p:txBody>
      </p:sp>
      <p:sp>
        <p:nvSpPr>
          <p:cNvPr id="20" name="Google Shape;111;p1">
            <a:extLst>
              <a:ext uri="{FF2B5EF4-FFF2-40B4-BE49-F238E27FC236}">
                <a16:creationId xmlns:a16="http://schemas.microsoft.com/office/drawing/2014/main" id="{B9E80A20-EBDA-629C-CD85-1C8B49CF8178}"/>
              </a:ext>
            </a:extLst>
          </p:cNvPr>
          <p:cNvSpPr txBox="1"/>
          <p:nvPr/>
        </p:nvSpPr>
        <p:spPr>
          <a:xfrm>
            <a:off x="503729" y="27470714"/>
            <a:ext cx="94929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 Elevator</a:t>
            </a:r>
            <a:endParaRPr sz="2000" dirty="0"/>
          </a:p>
        </p:txBody>
      </p:sp>
      <p:sp>
        <p:nvSpPr>
          <p:cNvPr id="21" name="Google Shape;112;p1">
            <a:extLst>
              <a:ext uri="{FF2B5EF4-FFF2-40B4-BE49-F238E27FC236}">
                <a16:creationId xmlns:a16="http://schemas.microsoft.com/office/drawing/2014/main" id="{25960A11-E7DD-2D13-4C7B-B4FCA3FD43F7}"/>
              </a:ext>
            </a:extLst>
          </p:cNvPr>
          <p:cNvSpPr txBox="1"/>
          <p:nvPr/>
        </p:nvSpPr>
        <p:spPr>
          <a:xfrm>
            <a:off x="475845" y="22822355"/>
            <a:ext cx="94929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Pivot</a:t>
            </a:r>
            <a:endParaRPr sz="2000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97DD7E3-34B9-F69F-4B5E-7542999E8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369792"/>
              </p:ext>
            </p:extLst>
          </p:nvPr>
        </p:nvGraphicFramePr>
        <p:xfrm>
          <a:off x="10188459" y="23610036"/>
          <a:ext cx="117957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FC14B09-B4BB-0CFB-BCFA-0650C1267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891634"/>
              </p:ext>
            </p:extLst>
          </p:nvPr>
        </p:nvGraphicFramePr>
        <p:xfrm>
          <a:off x="10344546" y="28125752"/>
          <a:ext cx="117957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71D57BD-45E8-130C-9A4B-E3D01FEA8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06179"/>
              </p:ext>
            </p:extLst>
          </p:nvPr>
        </p:nvGraphicFramePr>
        <p:xfrm>
          <a:off x="10264659" y="18992311"/>
          <a:ext cx="117957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2" name="Google Shape;90;p1">
            <a:extLst>
              <a:ext uri="{FF2B5EF4-FFF2-40B4-BE49-F238E27FC236}">
                <a16:creationId xmlns:a16="http://schemas.microsoft.com/office/drawing/2014/main" id="{90971C12-6A61-814B-6E69-D29F109DD061}"/>
              </a:ext>
            </a:extLst>
          </p:cNvPr>
          <p:cNvSpPr txBox="1"/>
          <p:nvPr/>
        </p:nvSpPr>
        <p:spPr>
          <a:xfrm>
            <a:off x="569900" y="4688110"/>
            <a:ext cx="7659700" cy="1314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Rural communities in the US have been seeking sustainable alternatives to their power and energy consumption.</a:t>
            </a:r>
            <a:endParaRPr sz="1600" dirty="0"/>
          </a:p>
          <a:p>
            <a:pPr marL="900113" indent="-811213" algn="just">
              <a:buClr>
                <a:schemeClr val="dk1"/>
              </a:buClr>
              <a:buSzPts val="1400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Summer 2022, surveys were done in Tillman County and Kiowa County, OK to assess electrical loading of various agricultural businesses.</a:t>
            </a: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Electrical meter data was collected to develop a load model for analyzing different temporal environmental factors and trends.</a:t>
            </a:r>
            <a:endParaRPr sz="1600" dirty="0"/>
          </a:p>
          <a:p>
            <a:pPr marL="900113" indent="-811213" algn="just">
              <a:buClr>
                <a:schemeClr val="dk1"/>
              </a:buClr>
              <a:buSzPts val="1400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comprehensive data can be used to analyze agricultural load profile patterns and potentially explore optimum  integration of renewable energy resources to supply them.</a:t>
            </a:r>
          </a:p>
        </p:txBody>
      </p:sp>
      <p:sp>
        <p:nvSpPr>
          <p:cNvPr id="44" name="Google Shape;92;p1">
            <a:extLst>
              <a:ext uri="{FF2B5EF4-FFF2-40B4-BE49-F238E27FC236}">
                <a16:creationId xmlns:a16="http://schemas.microsoft.com/office/drawing/2014/main" id="{73C692E2-8622-6753-8816-1980962C4E72}"/>
              </a:ext>
            </a:extLst>
          </p:cNvPr>
          <p:cNvSpPr txBox="1"/>
          <p:nvPr/>
        </p:nvSpPr>
        <p:spPr>
          <a:xfrm>
            <a:off x="8977511" y="4687273"/>
            <a:ext cx="10087589" cy="1304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algn="just">
              <a:buSzPts val="3600"/>
              <a:buFont typeface="Arial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In-person electrical surveys took place at different agricultural sites such as cattle ranches, cotton gins, grain elevators, feed mills, and center pivot irrigation. </a:t>
            </a:r>
          </a:p>
          <a:p>
            <a:pPr marL="571500" indent="-571500" algn="just">
              <a:buSzPts val="3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 algn="just">
              <a:buSzPts val="3600"/>
              <a:buFont typeface="Arial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collection took place in Southwest Oklahoma during June and July 2022. Each survey took approximately 3-4 hours and recorded the following:</a:t>
            </a:r>
            <a:endParaRPr sz="1600" dirty="0"/>
          </a:p>
          <a:p>
            <a:pPr marL="342900" indent="-190500" algn="just">
              <a:buSzPts val="2400"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3" indent="-900113" algn="just"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type and description</a:t>
            </a:r>
            <a:endParaRPr sz="1600" dirty="0"/>
          </a:p>
          <a:p>
            <a:pPr marL="2228850" lvl="3" indent="-823913" algn="just">
              <a:buClr>
                <a:schemeClr val="dk1"/>
              </a:buClr>
              <a:buSzPts val="1200"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3" indent="-900113" algn="just"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Utility data from electrical meter(s) on the property</a:t>
            </a:r>
            <a:endParaRPr sz="1600" dirty="0"/>
          </a:p>
          <a:p>
            <a:pPr marL="2228850" lvl="3" indent="-823913" algn="just">
              <a:buClr>
                <a:schemeClr val="dk1"/>
              </a:buClr>
              <a:buSzPts val="1200"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3" indent="-900113" algn="just"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Inventory of major electrical users (loads)</a:t>
            </a:r>
          </a:p>
          <a:p>
            <a:pPr marL="2228850" lvl="3" indent="-900113" algn="just">
              <a:buClr>
                <a:schemeClr val="dk1"/>
              </a:buClr>
              <a:buSzPts val="3600"/>
              <a:buFont typeface="Noto Sans Symbols"/>
              <a:buChar char="✔"/>
            </a:pPr>
            <a:endParaRPr dirty="0"/>
          </a:p>
          <a:p>
            <a:pPr marL="3314700" lvl="5" indent="-900113" algn="just">
              <a:buClr>
                <a:schemeClr val="dk1"/>
              </a:buClr>
              <a:buSzPts val="3600"/>
              <a:buFont typeface="Courier New"/>
              <a:buChar char="o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Motors, HVAC, Pumps, Lighting, </a:t>
            </a:r>
            <a:r>
              <a:rPr lang="en-US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cetera</a:t>
            </a:r>
            <a:endParaRPr sz="1600" dirty="0"/>
          </a:p>
          <a:p>
            <a:pPr marL="2228850" lvl="3" indent="-823913" algn="just">
              <a:buSzPts val="1200"/>
            </a:pPr>
            <a:endParaRPr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28850" lvl="3" indent="-900113" algn="just"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Operating time schedule</a:t>
            </a:r>
            <a:endParaRPr sz="1600" dirty="0"/>
          </a:p>
        </p:txBody>
      </p:sp>
      <p:sp>
        <p:nvSpPr>
          <p:cNvPr id="46" name="Google Shape;88;p1">
            <a:extLst>
              <a:ext uri="{FF2B5EF4-FFF2-40B4-BE49-F238E27FC236}">
                <a16:creationId xmlns:a16="http://schemas.microsoft.com/office/drawing/2014/main" id="{7337BF60-16DF-6393-ADE9-CCBD20680EF7}"/>
              </a:ext>
            </a:extLst>
          </p:cNvPr>
          <p:cNvSpPr txBox="1"/>
          <p:nvPr/>
        </p:nvSpPr>
        <p:spPr>
          <a:xfrm>
            <a:off x="455600" y="3996795"/>
            <a:ext cx="328885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400"/>
            </a:pPr>
            <a:r>
              <a:rPr lang="en-US" sz="4400" b="1" dirty="0">
                <a:solidFill>
                  <a:srgbClr val="000099"/>
                </a:solidFill>
              </a:rPr>
              <a:t>Abstract</a:t>
            </a:r>
            <a:endParaRPr sz="1400" dirty="0"/>
          </a:p>
        </p:txBody>
      </p:sp>
      <p:sp>
        <p:nvSpPr>
          <p:cNvPr id="47" name="Google Shape;113;p1">
            <a:extLst>
              <a:ext uri="{FF2B5EF4-FFF2-40B4-BE49-F238E27FC236}">
                <a16:creationId xmlns:a16="http://schemas.microsoft.com/office/drawing/2014/main" id="{75FD6739-0A1A-3FF7-A71B-8AAB0365725B}"/>
              </a:ext>
            </a:extLst>
          </p:cNvPr>
          <p:cNvSpPr txBox="1"/>
          <p:nvPr/>
        </p:nvSpPr>
        <p:spPr>
          <a:xfrm>
            <a:off x="19681726" y="3996795"/>
            <a:ext cx="37332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400"/>
            </a:pPr>
            <a:r>
              <a:rPr lang="en-US" sz="4400" b="1" dirty="0">
                <a:solidFill>
                  <a:srgbClr val="000099"/>
                </a:solidFill>
              </a:rPr>
              <a:t>Data Analysis</a:t>
            </a:r>
            <a:endParaRPr sz="1400" dirty="0"/>
          </a:p>
        </p:txBody>
      </p:sp>
      <p:sp>
        <p:nvSpPr>
          <p:cNvPr id="49" name="Google Shape;94;p1">
            <a:extLst>
              <a:ext uri="{FF2B5EF4-FFF2-40B4-BE49-F238E27FC236}">
                <a16:creationId xmlns:a16="http://schemas.microsoft.com/office/drawing/2014/main" id="{8AD4929E-6263-42FD-3214-615E915E2DA2}"/>
              </a:ext>
            </a:extLst>
          </p:cNvPr>
          <p:cNvSpPr txBox="1"/>
          <p:nvPr/>
        </p:nvSpPr>
        <p:spPr>
          <a:xfrm>
            <a:off x="8944791" y="3996795"/>
            <a:ext cx="72614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400"/>
            </a:pPr>
            <a:r>
              <a:rPr lang="en-US" sz="4400" b="1" dirty="0">
                <a:solidFill>
                  <a:srgbClr val="000099"/>
                </a:solidFill>
              </a:rPr>
              <a:t>Data Collection</a:t>
            </a:r>
            <a:endParaRPr sz="1400" dirty="0"/>
          </a:p>
        </p:txBody>
      </p:sp>
      <p:sp>
        <p:nvSpPr>
          <p:cNvPr id="50" name="Google Shape;102;p1">
            <a:extLst>
              <a:ext uri="{FF2B5EF4-FFF2-40B4-BE49-F238E27FC236}">
                <a16:creationId xmlns:a16="http://schemas.microsoft.com/office/drawing/2014/main" id="{335FADB3-4056-7E0F-DA35-6CB83E1D4C4D}"/>
              </a:ext>
            </a:extLst>
          </p:cNvPr>
          <p:cNvSpPr txBox="1"/>
          <p:nvPr/>
        </p:nvSpPr>
        <p:spPr>
          <a:xfrm>
            <a:off x="19735800" y="4688110"/>
            <a:ext cx="182134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pivots play a direct role in the irrigation of crops hence its electrical load has some meteorological dependencies like rainfall and temperature.</a:t>
            </a: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sz="1400" dirty="0"/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pivots are operated to their maximum capacity during the planting season.</a:t>
            </a:r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endParaRPr sz="1400" dirty="0"/>
          </a:p>
          <a:p>
            <a:pPr marL="571500" indent="-571500" algn="just">
              <a:buClr>
                <a:schemeClr val="dk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 and cotton elevators process the crops for storage, so their electrical load is directly related to the harvest season. So, there is a temporal component, associated with their load compared to center pivots.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16;p1">
            <a:extLst>
              <a:ext uri="{FF2B5EF4-FFF2-40B4-BE49-F238E27FC236}">
                <a16:creationId xmlns:a16="http://schemas.microsoft.com/office/drawing/2014/main" id="{3C0C513A-DEC6-49D7-904C-6C163A1E0B1E}"/>
              </a:ext>
            </a:extLst>
          </p:cNvPr>
          <p:cNvSpPr txBox="1"/>
          <p:nvPr/>
        </p:nvSpPr>
        <p:spPr>
          <a:xfrm>
            <a:off x="19507200" y="12615029"/>
            <a:ext cx="184039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analysis, the agricultural loads have temporal dependencies along with some meteorological dependencies like temperature, rainfall, seasons, humidity and irradiation. </a:t>
            </a:r>
            <a:endParaRPr sz="1600" dirty="0"/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these uncertainties, deterministic forecasting is not an accurate option for agricultural load modeling. A probabilistic model should be developed for a more accurate load model.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these factors somehow needs to be accounted for while doing load modelling.</a:t>
            </a:r>
            <a:endParaRPr sz="1600" dirty="0"/>
          </a:p>
        </p:txBody>
      </p:sp>
      <p:sp>
        <p:nvSpPr>
          <p:cNvPr id="52" name="Google Shape;113;p1">
            <a:extLst>
              <a:ext uri="{FF2B5EF4-FFF2-40B4-BE49-F238E27FC236}">
                <a16:creationId xmlns:a16="http://schemas.microsoft.com/office/drawing/2014/main" id="{AD6A2F53-90E0-D59D-2FB6-DED3E117BEF7}"/>
              </a:ext>
            </a:extLst>
          </p:cNvPr>
          <p:cNvSpPr txBox="1"/>
          <p:nvPr/>
        </p:nvSpPr>
        <p:spPr>
          <a:xfrm>
            <a:off x="19674701" y="11908096"/>
            <a:ext cx="373328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400"/>
            </a:pPr>
            <a:r>
              <a:rPr lang="en-US" sz="4400" b="1" dirty="0">
                <a:solidFill>
                  <a:srgbClr val="000099"/>
                </a:solidFill>
              </a:rPr>
              <a:t>Conclusion</a:t>
            </a:r>
            <a:endParaRPr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C958EE-925C-9ED3-C562-045774E7AC38}"/>
              </a:ext>
            </a:extLst>
          </p:cNvPr>
          <p:cNvSpPr/>
          <p:nvPr/>
        </p:nvSpPr>
        <p:spPr>
          <a:xfrm>
            <a:off x="292314" y="3868650"/>
            <a:ext cx="8254202" cy="13849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E4C001-9A66-27A4-85D0-FD30855EC017}"/>
              </a:ext>
            </a:extLst>
          </p:cNvPr>
          <p:cNvSpPr/>
          <p:nvPr/>
        </p:nvSpPr>
        <p:spPr>
          <a:xfrm>
            <a:off x="8742457" y="3868649"/>
            <a:ext cx="10568800" cy="13849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C56C20-0576-7408-71D1-039092C41703}"/>
              </a:ext>
            </a:extLst>
          </p:cNvPr>
          <p:cNvSpPr/>
          <p:nvPr/>
        </p:nvSpPr>
        <p:spPr>
          <a:xfrm>
            <a:off x="19469100" y="3868651"/>
            <a:ext cx="18643384" cy="7675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B95117-9FEB-919C-A8AB-0BE92BC3B9AB}"/>
              </a:ext>
            </a:extLst>
          </p:cNvPr>
          <p:cNvSpPr/>
          <p:nvPr/>
        </p:nvSpPr>
        <p:spPr>
          <a:xfrm>
            <a:off x="19469100" y="11734800"/>
            <a:ext cx="18643384" cy="5964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Google Shape;115;p1">
            <a:extLst>
              <a:ext uri="{FF2B5EF4-FFF2-40B4-BE49-F238E27FC236}">
                <a16:creationId xmlns:a16="http://schemas.microsoft.com/office/drawing/2014/main" id="{5436A28A-0866-A16E-D0A0-B4E63F877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584540"/>
              </p:ext>
            </p:extLst>
          </p:nvPr>
        </p:nvGraphicFramePr>
        <p:xfrm>
          <a:off x="22457192" y="9036677"/>
          <a:ext cx="12667200" cy="2316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8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dk1"/>
                          </a:solidFill>
                        </a:rPr>
                        <a:t>Parameter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dk1"/>
                          </a:solidFill>
                        </a:rPr>
                        <a:t>Pearson Correlation Coefficient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dk1"/>
                          </a:solidFill>
                        </a:rPr>
                        <a:t>Center Pivot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dk1"/>
                          </a:solidFill>
                        </a:rPr>
                        <a:t>Grain Elevator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dk1"/>
                          </a:solidFill>
                        </a:rPr>
                        <a:t>Cotton Gin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</a:rPr>
                        <a:t>Hours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-0.005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0.529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0.459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</a:rPr>
                        <a:t>Days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0.058</a:t>
                      </a: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0.603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0.553</a:t>
                      </a:r>
                      <a:endParaRPr sz="3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109;p1">
            <a:extLst>
              <a:ext uri="{FF2B5EF4-FFF2-40B4-BE49-F238E27FC236}">
                <a16:creationId xmlns:a16="http://schemas.microsoft.com/office/drawing/2014/main" id="{EBE3F984-C432-6EA6-4790-0313E73DACE8}"/>
              </a:ext>
            </a:extLst>
          </p:cNvPr>
          <p:cNvSpPr txBox="1"/>
          <p:nvPr/>
        </p:nvSpPr>
        <p:spPr>
          <a:xfrm>
            <a:off x="10646229" y="18161484"/>
            <a:ext cx="1122035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Maximum and Minimum Load Profiles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55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472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Noto Sans Symbols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Cathey, Dorian</dc:creator>
  <cp:lastModifiedBy>Tyson Ochsner</cp:lastModifiedBy>
  <cp:revision>6</cp:revision>
  <dcterms:created xsi:type="dcterms:W3CDTF">2022-10-01T19:52:45Z</dcterms:created>
  <dcterms:modified xsi:type="dcterms:W3CDTF">2022-10-03T13:32:08Z</dcterms:modified>
</cp:coreProperties>
</file>