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84048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80360" y="5387342"/>
            <a:ext cx="32644080" cy="1146048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7289782"/>
            <a:ext cx="28803600" cy="7947658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83437" y="1752600"/>
            <a:ext cx="8281035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40332" y="1752600"/>
            <a:ext cx="24363045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86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133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330" y="8206749"/>
            <a:ext cx="33124140" cy="13693138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20330" y="22029429"/>
            <a:ext cx="33124140" cy="7200898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/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2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403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42430" y="8763000"/>
            <a:ext cx="1632204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8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1752607"/>
            <a:ext cx="3312414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5336" y="8069582"/>
            <a:ext cx="16247028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45336" y="12024360"/>
            <a:ext cx="16247028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9442432" y="8069582"/>
            <a:ext cx="16327042" cy="3954778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9442432" y="12024360"/>
            <a:ext cx="1632704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8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84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7042" y="4739647"/>
            <a:ext cx="19442430" cy="23393400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91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332" y="2194560"/>
            <a:ext cx="12386548" cy="768096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6327042" y="4739647"/>
            <a:ext cx="19442430" cy="23393400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45332" y="9875520"/>
            <a:ext cx="12386548" cy="18295622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9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40330" y="1752607"/>
            <a:ext cx="3312414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0330" y="8763000"/>
            <a:ext cx="3312414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4033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585AD-FD13-AE4E-BD12-42E1B69ADB19}" type="datetimeFigureOut">
              <a:rPr lang="en-US" smtClean="0"/>
              <a:t>10/3/22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721590" y="30510487"/>
            <a:ext cx="129616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123390" y="30510487"/>
            <a:ext cx="86410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EF981-4B7C-4D4C-A9A8-D4AE5DB21B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8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128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14000" contrast="-13000"/>
                    </a14:imgEffect>
                  </a14:imgLayer>
                </a14:imgProps>
              </a:ext>
            </a:extLst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B7CB-EBB5-C927-5E7F-400DD23A8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485" y="1431261"/>
            <a:ext cx="37874747" cy="914400"/>
          </a:xfrm>
        </p:spPr>
        <p:txBody>
          <a:bodyPr>
            <a:noAutofit/>
          </a:bodyPr>
          <a:lstStyle/>
          <a:p>
            <a:r>
              <a:rPr lang="en-US" sz="16600">
                <a:latin typeface="Times New Roman"/>
                <a:cs typeface="Times New Roman"/>
              </a:rPr>
              <a:t>Rewriting the Narrative of Rural Oklahoma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C417A-CA2C-AD38-9BF5-A1241861C7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236" y="2345661"/>
            <a:ext cx="36894847" cy="714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7200">
                <a:latin typeface="Times New Roman"/>
                <a:cs typeface="Times New Roman"/>
              </a:rPr>
              <a:t>Content Analysis of Media Articles Regarding Rural Oklahoma &amp; A Portrait of Leadership in a Rural Oklahoma Community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87E8D1-CA0E-5510-E506-5F1FDA9E681B}"/>
              </a:ext>
            </a:extLst>
          </p:cNvPr>
          <p:cNvSpPr txBox="1"/>
          <p:nvPr/>
        </p:nvSpPr>
        <p:spPr>
          <a:xfrm>
            <a:off x="1995522" y="5930756"/>
            <a:ext cx="13491233" cy="1754326"/>
          </a:xfrm>
          <a:prstGeom prst="rect">
            <a:avLst/>
          </a:prstGeom>
          <a:solidFill>
            <a:schemeClr val="bg1">
              <a:alpha val="54902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5400">
                <a:latin typeface="Times New Roman"/>
                <a:cs typeface="Times New Roman"/>
              </a:rPr>
              <a:t>What is the current narrative of rural Oklahoma as told by the media?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1CB8BA-D984-F2BE-B5FB-E79C2154201C}"/>
              </a:ext>
            </a:extLst>
          </p:cNvPr>
          <p:cNvSpPr txBox="1"/>
          <p:nvPr/>
        </p:nvSpPr>
        <p:spPr>
          <a:xfrm>
            <a:off x="20534702" y="6020008"/>
            <a:ext cx="16879381" cy="1754326"/>
          </a:xfrm>
          <a:prstGeom prst="rect">
            <a:avLst/>
          </a:prstGeom>
          <a:solidFill>
            <a:schemeClr val="bg1">
              <a:alpha val="54902"/>
            </a:scheme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leadership narratives of a rural Oklahoma community?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BBEC9D-FD79-A2BF-43FF-452CF84F1557}"/>
              </a:ext>
            </a:extLst>
          </p:cNvPr>
          <p:cNvSpPr/>
          <p:nvPr/>
        </p:nvSpPr>
        <p:spPr>
          <a:xfrm>
            <a:off x="18628407" y="6010473"/>
            <a:ext cx="182880" cy="2636593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91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049145-8365-872F-4CF4-3B9D9AC1E270}"/>
              </a:ext>
            </a:extLst>
          </p:cNvPr>
          <p:cNvSpPr txBox="1"/>
          <p:nvPr/>
        </p:nvSpPr>
        <p:spPr>
          <a:xfrm>
            <a:off x="472898" y="9154519"/>
            <a:ext cx="9756803" cy="8433078"/>
          </a:xfrm>
          <a:prstGeom prst="rect">
            <a:avLst/>
          </a:prstGeom>
          <a:solidFill>
            <a:schemeClr val="bg1">
              <a:alpha val="71771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algn="ctr"/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713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Factiva database </a:t>
            </a:r>
          </a:p>
          <a:p>
            <a:pPr marL="366713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5-year period</a:t>
            </a:r>
          </a:p>
          <a:p>
            <a:pPr marL="366713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304 articles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713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Two coders, 9 variables</a:t>
            </a:r>
          </a:p>
          <a:p>
            <a:pPr marL="366713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Three factual </a:t>
            </a:r>
          </a:p>
          <a:p>
            <a:pPr marL="823913" lvl="2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Date, Headline &amp; Locality of publishing</a:t>
            </a:r>
            <a:endParaRPr lang="en-US" sz="4400"/>
          </a:p>
          <a:p>
            <a:pPr marL="366713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Cohen’s Kappa measured level of agreement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6713" indent="-36671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Analysis included frequencies, descriptive, Chi-squared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B23180-75EC-E5BE-9484-89293D4F0D7C}"/>
              </a:ext>
            </a:extLst>
          </p:cNvPr>
          <p:cNvSpPr txBox="1"/>
          <p:nvPr/>
        </p:nvSpPr>
        <p:spPr>
          <a:xfrm>
            <a:off x="19593515" y="9584876"/>
            <a:ext cx="7581850" cy="5724644"/>
          </a:xfrm>
          <a:prstGeom prst="rect">
            <a:avLst/>
          </a:prstGeom>
          <a:solidFill>
            <a:schemeClr val="bg1">
              <a:alpha val="54902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  <a:p>
            <a:pPr algn="ctr"/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10 Semi-structured interviews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Rural community members 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Pseudonyms were assigned</a:t>
            </a:r>
            <a:endParaRPr lang="en-US" sz="4400"/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In vivo coding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Conceptual framework: Community Capitals &amp; Adaptive leadership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80E1E4-F395-D532-35A8-7D3D6863493E}"/>
              </a:ext>
            </a:extLst>
          </p:cNvPr>
          <p:cNvSpPr txBox="1"/>
          <p:nvPr/>
        </p:nvSpPr>
        <p:spPr>
          <a:xfrm>
            <a:off x="28657917" y="8113453"/>
            <a:ext cx="9208072" cy="9110186"/>
          </a:xfrm>
          <a:prstGeom prst="rect">
            <a:avLst/>
          </a:prstGeom>
          <a:solidFill>
            <a:schemeClr val="bg1">
              <a:alpha val="54902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66713" indent="-100013"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marL="366713" indent="-100013" algn="ctr"/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Theme 1: What leadership is needed</a:t>
            </a:r>
          </a:p>
          <a:p>
            <a:pPr marL="923925" lvl="1" indent="-2000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Generational changes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3925" lvl="1" indent="-2000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Contradictory views of Community Involvement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3925" lvl="1" indent="-2000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Internalized narrative of their community  </a:t>
            </a:r>
          </a:p>
          <a:p>
            <a:pPr marL="923925" lvl="1" indent="-200025">
              <a:buFont typeface="Arial" panose="020B0604020202020204" pitchFamily="34" charset="0"/>
              <a:buChar char="•"/>
            </a:pP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6700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Theme 2: What Leadership Looks Like</a:t>
            </a:r>
          </a:p>
          <a:p>
            <a:pPr marL="923925" lvl="1" indent="-2000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Shared Purpose</a:t>
            </a:r>
          </a:p>
          <a:p>
            <a:pPr marL="923925" lvl="1" indent="-2000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Leader Attributes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3925" lvl="1" indent="-200025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Leader Behaviors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DDE326-6937-2262-97F3-425FB0F36308}"/>
              </a:ext>
            </a:extLst>
          </p:cNvPr>
          <p:cNvSpPr txBox="1"/>
          <p:nvPr/>
        </p:nvSpPr>
        <p:spPr>
          <a:xfrm>
            <a:off x="19943677" y="18046488"/>
            <a:ext cx="17470406" cy="13849945"/>
          </a:xfrm>
          <a:prstGeom prst="rect">
            <a:avLst/>
          </a:prstGeom>
          <a:solidFill>
            <a:schemeClr val="bg1">
              <a:alpha val="54902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476250" indent="-349250"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Recommendations</a:t>
            </a:r>
          </a:p>
          <a:p>
            <a:pPr marL="476250" indent="-349250" algn="ctr"/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Most of the community leadership needs can be identified as adaptative challenges, </a:t>
            </a: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Changes associated with community culture and values</a:t>
            </a: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Shared leadership organically occurs in the community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0" lvl="3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Weight of influence and responsibility is not on one person or small group</a:t>
            </a: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Many leaders in the community exhibit adaptive leader behaviors,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0" lvl="3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Seeing the big picture of community challenges</a:t>
            </a:r>
          </a:p>
          <a:p>
            <a:pPr marL="933450" lvl="3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Bringing a variety of perspectives to the table, and </a:t>
            </a:r>
          </a:p>
          <a:p>
            <a:pPr marL="933450" lvl="3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Managing distress during the change process</a:t>
            </a: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Social and cultural community capitals are essential for effective leadership</a:t>
            </a: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Community groups shared a similar vision for the community 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33450" lvl="3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Paths to achieving the community vision differed </a:t>
            </a: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OSU Extension can work with community members to better understand the existing leadership in their communities and promote their leadership</a:t>
            </a:r>
          </a:p>
          <a:p>
            <a:pPr marL="476250" indent="-349250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When tackling community challenges, begin to look at the cultural and social aspects to craft a long-term solution, rather than technical, short-term fixes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8A6626-3856-CD55-4FAE-A06F0571D499}"/>
              </a:ext>
            </a:extLst>
          </p:cNvPr>
          <p:cNvSpPr txBox="1"/>
          <p:nvPr/>
        </p:nvSpPr>
        <p:spPr>
          <a:xfrm>
            <a:off x="10765914" y="8501439"/>
            <a:ext cx="7326279" cy="9541073"/>
          </a:xfrm>
          <a:prstGeom prst="rect">
            <a:avLst/>
          </a:prstGeom>
          <a:solidFill>
            <a:schemeClr val="bg1">
              <a:alpha val="54902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</a:p>
          <a:p>
            <a:pPr algn="ctr"/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Relevancy: 53.6% (n=163)</a:t>
            </a:r>
          </a:p>
          <a:p>
            <a:pPr marL="233363" indent="-233363">
              <a:buFont typeface="Arial" panose="020B0604020202020204" pitchFamily="34" charset="0"/>
              <a:buChar char="•"/>
            </a:pPr>
            <a:endParaRPr lang="en-US" sz="1400">
              <a:latin typeface="Times New Roman"/>
              <a:cs typeface="Times New Roman"/>
            </a:endParaRPr>
          </a:p>
          <a:p>
            <a:pPr marL="23336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Tone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Positive: 87(53.4%)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Negative: 42(25.8%)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/>
                <a:cs typeface="Times New Roman"/>
              </a:rPr>
              <a:t>Neutral: 34 (20.9%)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endParaRPr lang="en-US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3363" lvl="2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2017: 7 (2.3%)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2018: 25 (8.2%)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2019: 53(17.4%)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2020: 82 (27.0%)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2021: 81 (26.6%)</a:t>
            </a:r>
          </a:p>
          <a:p>
            <a:pPr marL="690563" lvl="3" indent="-233363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2022: 56 (18.4%)</a:t>
            </a:r>
          </a:p>
        </p:txBody>
      </p:sp>
      <p:graphicFrame>
        <p:nvGraphicFramePr>
          <p:cNvPr id="21" name="Table 13">
            <a:extLst>
              <a:ext uri="{FF2B5EF4-FFF2-40B4-BE49-F238E27FC236}">
                <a16:creationId xmlns:a16="http://schemas.microsoft.com/office/drawing/2014/main" id="{101E7407-9671-BF8D-6F39-69392D637D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8847685"/>
              </p:ext>
            </p:extLst>
          </p:nvPr>
        </p:nvGraphicFramePr>
        <p:xfrm>
          <a:off x="363864" y="18872370"/>
          <a:ext cx="8727431" cy="12265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2626">
                  <a:extLst>
                    <a:ext uri="{9D8B030D-6E8A-4147-A177-3AD203B41FA5}">
                      <a16:colId xmlns:a16="http://schemas.microsoft.com/office/drawing/2014/main" val="1649113574"/>
                    </a:ext>
                  </a:extLst>
                </a:gridCol>
                <a:gridCol w="2794805">
                  <a:extLst>
                    <a:ext uri="{9D8B030D-6E8A-4147-A177-3AD203B41FA5}">
                      <a16:colId xmlns:a16="http://schemas.microsoft.com/office/drawing/2014/main" val="3316831287"/>
                    </a:ext>
                  </a:extLst>
                </a:gridCol>
              </a:tblGrid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Frequency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505892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Cultural 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(25.2%)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696906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Human 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(52.1%)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620508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Social 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(35.6%)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797257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Natural 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(20.2%)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8831952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Political 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 (68.1%)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044666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Capital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 (62.6%)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63322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Leadership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(33.7%)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929522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 Political Leadership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(50.3%)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601341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Group Leadership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(13.5%)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469227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Organizational Leadership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(43.2%)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96993"/>
                  </a:ext>
                </a:extLst>
              </a:tr>
              <a:tr h="964387"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Government Organization Leadership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(43.6%)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9283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00FA9AEE-BEC3-4587-DB5F-83E36F741BAC}"/>
              </a:ext>
            </a:extLst>
          </p:cNvPr>
          <p:cNvSpPr txBox="1"/>
          <p:nvPr/>
        </p:nvSpPr>
        <p:spPr>
          <a:xfrm>
            <a:off x="9880643" y="18872370"/>
            <a:ext cx="8355650" cy="12495728"/>
          </a:xfrm>
          <a:prstGeom prst="rect">
            <a:avLst/>
          </a:prstGeom>
          <a:solidFill>
            <a:schemeClr val="bg1">
              <a:alpha val="54902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Conclusions &amp; Recommendations</a:t>
            </a:r>
          </a:p>
          <a:p>
            <a:pPr algn="ctr"/>
            <a:endParaRPr lang="en-US" sz="1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Database does not pull relevant information</a:t>
            </a: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Political and financial goings on were more  frequently reported on </a:t>
            </a: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Individual political leadership is most frequently mentioned</a:t>
            </a: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Natural capital is not a concern for media</a:t>
            </a: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Non-formal group leadership is underreported by media</a:t>
            </a: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Media frames stories positively more often than negatively</a:t>
            </a: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Future researchers should specifically examine the capitals and their tone</a:t>
            </a:r>
          </a:p>
          <a:p>
            <a:pPr marL="317500" indent="-317500">
              <a:buFont typeface="Arial" panose="020B0604020202020204" pitchFamily="34" charset="0"/>
              <a:buChar char="•"/>
            </a:pPr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Refining search terms for accuracy and precision is essential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4A4AA05F-E648-6B55-E6D6-3DE1257058C1}"/>
              </a:ext>
            </a:extLst>
          </p:cNvPr>
          <p:cNvSpPr txBox="1">
            <a:spLocks/>
          </p:cNvSpPr>
          <p:nvPr/>
        </p:nvSpPr>
        <p:spPr>
          <a:xfrm>
            <a:off x="467380" y="4564426"/>
            <a:ext cx="36894847" cy="714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Anthony C. Caruso, Audrey E. H. King, &amp; Lauren. Lewis Cline</a:t>
            </a:r>
          </a:p>
        </p:txBody>
      </p:sp>
    </p:spTree>
    <p:extLst>
      <p:ext uri="{BB962C8B-B14F-4D97-AF65-F5344CB8AC3E}">
        <p14:creationId xmlns:p14="http://schemas.microsoft.com/office/powerpoint/2010/main" val="38806011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Rewriting the Narrative of Rural Oklahoma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Rewriting the Narrative of Rural Oklahoma </dc:title>
  <dc:creator>Caruso, Tony</dc:creator>
  <cp:lastModifiedBy>Caruso, Tony</cp:lastModifiedBy>
  <cp:revision>2</cp:revision>
  <dcterms:created xsi:type="dcterms:W3CDTF">2022-09-27T01:31:31Z</dcterms:created>
  <dcterms:modified xsi:type="dcterms:W3CDTF">2022-10-03T13:46:07Z</dcterms:modified>
</cp:coreProperties>
</file>